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25" r:id="rId2"/>
    <p:sldMasterId id="2147483960" r:id="rId3"/>
    <p:sldMasterId id="2147484061" r:id="rId4"/>
  </p:sldMasterIdLst>
  <p:notesMasterIdLst>
    <p:notesMasterId r:id="rId77"/>
  </p:notesMasterIdLst>
  <p:sldIdLst>
    <p:sldId id="256" r:id="rId5"/>
    <p:sldId id="269" r:id="rId6"/>
    <p:sldId id="418" r:id="rId7"/>
    <p:sldId id="419" r:id="rId8"/>
    <p:sldId id="422" r:id="rId9"/>
    <p:sldId id="420" r:id="rId10"/>
    <p:sldId id="472" r:id="rId11"/>
    <p:sldId id="473" r:id="rId12"/>
    <p:sldId id="421" r:id="rId13"/>
    <p:sldId id="423" r:id="rId14"/>
    <p:sldId id="424" r:id="rId15"/>
    <p:sldId id="425" r:id="rId16"/>
    <p:sldId id="426" r:id="rId17"/>
    <p:sldId id="427" r:id="rId18"/>
    <p:sldId id="474" r:id="rId19"/>
    <p:sldId id="428" r:id="rId20"/>
    <p:sldId id="430" r:id="rId21"/>
    <p:sldId id="429" r:id="rId22"/>
    <p:sldId id="431" r:id="rId23"/>
    <p:sldId id="432" r:id="rId24"/>
    <p:sldId id="433" r:id="rId25"/>
    <p:sldId id="434" r:id="rId26"/>
    <p:sldId id="435" r:id="rId27"/>
    <p:sldId id="475" r:id="rId28"/>
    <p:sldId id="436" r:id="rId29"/>
    <p:sldId id="437" r:id="rId30"/>
    <p:sldId id="478" r:id="rId31"/>
    <p:sldId id="477" r:id="rId32"/>
    <p:sldId id="476" r:id="rId33"/>
    <p:sldId id="438" r:id="rId34"/>
    <p:sldId id="439" r:id="rId35"/>
    <p:sldId id="440" r:id="rId36"/>
    <p:sldId id="441" r:id="rId37"/>
    <p:sldId id="479" r:id="rId38"/>
    <p:sldId id="480" r:id="rId39"/>
    <p:sldId id="442" r:id="rId40"/>
    <p:sldId id="443" r:id="rId41"/>
    <p:sldId id="481" r:id="rId42"/>
    <p:sldId id="482" r:id="rId43"/>
    <p:sldId id="444" r:id="rId44"/>
    <p:sldId id="445" r:id="rId45"/>
    <p:sldId id="483" r:id="rId46"/>
    <p:sldId id="484" r:id="rId47"/>
    <p:sldId id="446" r:id="rId48"/>
    <p:sldId id="447" r:id="rId49"/>
    <p:sldId id="448" r:id="rId50"/>
    <p:sldId id="449" r:id="rId51"/>
    <p:sldId id="450" r:id="rId52"/>
    <p:sldId id="451" r:id="rId53"/>
    <p:sldId id="452" r:id="rId54"/>
    <p:sldId id="453" r:id="rId55"/>
    <p:sldId id="454" r:id="rId56"/>
    <p:sldId id="455" r:id="rId57"/>
    <p:sldId id="456" r:id="rId58"/>
    <p:sldId id="457" r:id="rId59"/>
    <p:sldId id="458" r:id="rId60"/>
    <p:sldId id="459" r:id="rId61"/>
    <p:sldId id="460" r:id="rId62"/>
    <p:sldId id="461" r:id="rId63"/>
    <p:sldId id="462" r:id="rId64"/>
    <p:sldId id="463" r:id="rId65"/>
    <p:sldId id="464" r:id="rId66"/>
    <p:sldId id="466" r:id="rId67"/>
    <p:sldId id="485" r:id="rId68"/>
    <p:sldId id="486" r:id="rId69"/>
    <p:sldId id="467" r:id="rId70"/>
    <p:sldId id="468" r:id="rId71"/>
    <p:sldId id="469" r:id="rId72"/>
    <p:sldId id="465" r:id="rId73"/>
    <p:sldId id="470" r:id="rId74"/>
    <p:sldId id="471" r:id="rId75"/>
    <p:sldId id="40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284E991-5A3B-48F6-BA86-7DA6CD6B9BB5}">
          <p14:sldIdLst>
            <p14:sldId id="256"/>
            <p14:sldId id="269"/>
            <p14:sldId id="418"/>
          </p14:sldIdLst>
        </p14:section>
        <p14:section name="The Need For Database Security" id="{31A11201-A28D-4A88-B344-F8C4EE7FF394}">
          <p14:sldIdLst>
            <p14:sldId id="419"/>
            <p14:sldId id="422"/>
            <p14:sldId id="420"/>
            <p14:sldId id="472"/>
            <p14:sldId id="473"/>
          </p14:sldIdLst>
        </p14:section>
        <p14:section name="Database Management Systems" id="{90D68AF4-3AB9-43CC-86E4-9BA171852D77}">
          <p14:sldIdLst>
            <p14:sldId id="421"/>
            <p14:sldId id="423"/>
            <p14:sldId id="424"/>
            <p14:sldId id="425"/>
            <p14:sldId id="426"/>
            <p14:sldId id="427"/>
            <p14:sldId id="474"/>
            <p14:sldId id="428"/>
            <p14:sldId id="430"/>
            <p14:sldId id="429"/>
            <p14:sldId id="431"/>
            <p14:sldId id="432"/>
            <p14:sldId id="433"/>
            <p14:sldId id="434"/>
            <p14:sldId id="435"/>
            <p14:sldId id="475"/>
          </p14:sldIdLst>
        </p14:section>
        <p14:section name="SQL Injection (SQLi) Attack" id="{9A3ECF5E-F2D2-4A21-AC99-6E0EA1078232}">
          <p14:sldIdLst>
            <p14:sldId id="436"/>
            <p14:sldId id="437"/>
            <p14:sldId id="478"/>
            <p14:sldId id="477"/>
            <p14:sldId id="476"/>
            <p14:sldId id="438"/>
            <p14:sldId id="439"/>
            <p14:sldId id="440"/>
            <p14:sldId id="441"/>
            <p14:sldId id="479"/>
            <p14:sldId id="480"/>
            <p14:sldId id="442"/>
            <p14:sldId id="443"/>
            <p14:sldId id="481"/>
            <p14:sldId id="482"/>
            <p14:sldId id="444"/>
            <p14:sldId id="445"/>
            <p14:sldId id="483"/>
            <p14:sldId id="484"/>
          </p14:sldIdLst>
        </p14:section>
        <p14:section name="Database Access Control" id="{4C72CB83-98AA-4B86-92B3-6D270FAE108D}">
          <p14:sldIdLst>
            <p14:sldId id="446"/>
            <p14:sldId id="447"/>
            <p14:sldId id="448"/>
            <p14:sldId id="449"/>
            <p14:sldId id="450"/>
            <p14:sldId id="451"/>
            <p14:sldId id="452"/>
          </p14:sldIdLst>
        </p14:section>
        <p14:section name="Inference 推理" id="{F243090E-D51C-44DB-87A7-CF0B2925AE0A}">
          <p14:sldIdLst>
            <p14:sldId id="453"/>
            <p14:sldId id="454"/>
            <p14:sldId id="455"/>
            <p14:sldId id="456"/>
            <p14:sldId id="457"/>
            <p14:sldId id="458"/>
          </p14:sldIdLst>
        </p14:section>
        <p14:section name="Database Encryption 資料庫加密" id="{8DC14416-7937-4D81-B6D6-67FA02CC9D60}">
          <p14:sldIdLst>
            <p14:sldId id="459"/>
            <p14:sldId id="460"/>
            <p14:sldId id="461"/>
            <p14:sldId id="462"/>
            <p14:sldId id="463"/>
            <p14:sldId id="464"/>
          </p14:sldIdLst>
        </p14:section>
        <p14:section name="  Data Center Security" id="{E9D5DD7F-B4DA-4496-A28C-C961ACB52829}">
          <p14:sldIdLst>
            <p14:sldId id="466"/>
            <p14:sldId id="485"/>
            <p14:sldId id="486"/>
            <p14:sldId id="467"/>
            <p14:sldId id="468"/>
            <p14:sldId id="469"/>
            <p14:sldId id="465"/>
            <p14:sldId id="470"/>
            <p14:sldId id="471"/>
          </p14:sldIdLst>
        </p14:section>
        <p14:section name="Summary" id="{1EA41482-4AE9-4603-9AB2-91AD54E71996}">
          <p14:sldIdLst>
            <p14:sldId id="403"/>
          </p14:sldIdLst>
        </p14:section>
      </p14:sectionLst>
    </p:ext>
    <p:ext uri="{EFAFB233-063F-42B5-8137-9DF3F51BA10A}">
      <p15:sldGuideLst xmlns:p15="http://schemas.microsoft.com/office/powerpoint/2012/main">
        <p15:guide id="2" pos="3840" userDrawn="1">
          <p15:clr>
            <a:srgbClr val="A4A3A4"/>
          </p15:clr>
        </p15:guide>
        <p15:guide id="3"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99FFCC"/>
    <a:srgbClr val="FFCCCC"/>
    <a:srgbClr val="FFFFCC"/>
    <a:srgbClr val="FF9900"/>
    <a:srgbClr val="ED7D31"/>
    <a:srgbClr val="4472C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6" autoAdjust="0"/>
    <p:restoredTop sz="90509" autoAdjust="0"/>
  </p:normalViewPr>
  <p:slideViewPr>
    <p:cSldViewPr showGuides="1">
      <p:cViewPr varScale="1">
        <p:scale>
          <a:sx n="105" d="100"/>
          <a:sy n="105" d="100"/>
        </p:scale>
        <p:origin x="870" y="96"/>
      </p:cViewPr>
      <p:guideLst>
        <p:guide pos="3840"/>
        <p:guide orient="horz" pos="39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2457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245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458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2458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5C26C61-5F31-47C4-9082-97355FA63596}"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https://microservices.io/</a:t>
            </a:r>
            <a:endParaRPr lang="zh-TW" altLang="en-US" dirty="0"/>
          </a:p>
        </p:txBody>
      </p:sp>
      <p:sp>
        <p:nvSpPr>
          <p:cNvPr id="4" name="投影片編號版面配置區 3"/>
          <p:cNvSpPr>
            <a:spLocks noGrp="1"/>
          </p:cNvSpPr>
          <p:nvPr>
            <p:ph type="sldNum" sz="quarter" idx="5"/>
          </p:nvPr>
        </p:nvSpPr>
        <p:spPr/>
        <p:txBody>
          <a:bodyPr/>
          <a:lstStyle/>
          <a:p>
            <a:fld id="{E5C26C61-5F31-47C4-9082-97355FA63596}" type="slidenum">
              <a:rPr lang="en-US" altLang="zh-TW" smtClean="0"/>
              <a:pPr/>
              <a:t>5</a:t>
            </a:fld>
            <a:endParaRPr lang="en-US" altLang="zh-TW"/>
          </a:p>
        </p:txBody>
      </p:sp>
    </p:spTree>
    <p:extLst>
      <p:ext uri="{BB962C8B-B14F-4D97-AF65-F5344CB8AC3E}">
        <p14:creationId xmlns:p14="http://schemas.microsoft.com/office/powerpoint/2010/main" val="49680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C26C61-5F31-47C4-9082-97355FA63596}" type="slidenum">
              <a:rPr lang="en-US" altLang="zh-TW" smtClean="0"/>
              <a:pPr/>
              <a:t>8</a:t>
            </a:fld>
            <a:endParaRPr lang="en-US" altLang="zh-TW"/>
          </a:p>
        </p:txBody>
      </p:sp>
    </p:spTree>
    <p:extLst>
      <p:ext uri="{BB962C8B-B14F-4D97-AF65-F5344CB8AC3E}">
        <p14:creationId xmlns:p14="http://schemas.microsoft.com/office/powerpoint/2010/main" val="2608682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https://medium.com/@sahirnambiar/relational-algebra-the-underpinnings-of-sql-74959481231a</a:t>
            </a:r>
            <a:endParaRPr lang="zh-TW" altLang="en-US" dirty="0"/>
          </a:p>
        </p:txBody>
      </p:sp>
      <p:sp>
        <p:nvSpPr>
          <p:cNvPr id="4" name="投影片編號版面配置區 3"/>
          <p:cNvSpPr>
            <a:spLocks noGrp="1"/>
          </p:cNvSpPr>
          <p:nvPr>
            <p:ph type="sldNum" sz="quarter" idx="5"/>
          </p:nvPr>
        </p:nvSpPr>
        <p:spPr/>
        <p:txBody>
          <a:bodyPr/>
          <a:lstStyle/>
          <a:p>
            <a:fld id="{E5C26C61-5F31-47C4-9082-97355FA63596}" type="slidenum">
              <a:rPr lang="en-US" altLang="zh-TW" smtClean="0"/>
              <a:pPr/>
              <a:t>15</a:t>
            </a:fld>
            <a:endParaRPr lang="en-US" altLang="zh-TW"/>
          </a:p>
        </p:txBody>
      </p:sp>
    </p:spTree>
    <p:extLst>
      <p:ext uri="{BB962C8B-B14F-4D97-AF65-F5344CB8AC3E}">
        <p14:creationId xmlns:p14="http://schemas.microsoft.com/office/powerpoint/2010/main" val="145005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72</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3 </a:t>
            </a:r>
            <a:r>
              <a:rPr lang="en-US" dirty="0">
                <a:latin typeface="Times New Roman" pitchFamily="-107" charset="0"/>
              </a:rPr>
              <a:t>summary.</a:t>
            </a:r>
          </a:p>
        </p:txBody>
      </p:sp>
    </p:spTree>
    <p:extLst>
      <p:ext uri="{BB962C8B-B14F-4D97-AF65-F5344CB8AC3E}">
        <p14:creationId xmlns:p14="http://schemas.microsoft.com/office/powerpoint/2010/main" val="59679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8179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75833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7151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6900176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88815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95442132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190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5318742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3521903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764835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91577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21C75E21-BEE4-4CF1-8A21-EACBB0756E63}" type="slidenum">
              <a:rPr lang="en-US" altLang="zh-TW" smtClean="0"/>
              <a:pPr/>
              <a:t>‹#›</a:t>
            </a:fld>
            <a:endParaRPr lang="en-US" altLang="zh-TW"/>
          </a:p>
        </p:txBody>
      </p:sp>
    </p:spTree>
    <p:extLst>
      <p:ext uri="{BB962C8B-B14F-4D97-AF65-F5344CB8AC3E}">
        <p14:creationId xmlns:p14="http://schemas.microsoft.com/office/powerpoint/2010/main" val="2002578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62210891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4438826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01028946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2308370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963701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0811219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474620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15147645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2492868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411416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76862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331366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52582442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5717639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75046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2504555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90501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9202911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724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4036561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76590279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C4051CCB-DE00-4AB8-A2F3-F6180568AB4B}" type="slidenum">
              <a:rPr lang="en-US" altLang="zh-TW" smtClean="0"/>
              <a:pPr/>
              <a:t>‹#›</a:t>
            </a:fld>
            <a:endParaRPr lang="en-US" altLang="zh-TW"/>
          </a:p>
        </p:txBody>
      </p:sp>
    </p:spTree>
    <p:extLst>
      <p:ext uri="{BB962C8B-B14F-4D97-AF65-F5344CB8AC3E}">
        <p14:creationId xmlns:p14="http://schemas.microsoft.com/office/powerpoint/2010/main" val="1590942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30190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90868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2619586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1451161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173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35203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5967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表格版面配置區 2"/>
          <p:cNvSpPr>
            <a:spLocks noGrp="1"/>
          </p:cNvSpPr>
          <p:nvPr>
            <p:ph type="tbl" idx="1"/>
          </p:nvPr>
        </p:nvSpPr>
        <p:spPr>
          <a:xfrm>
            <a:off x="1968501" y="2349500"/>
            <a:ext cx="8352367" cy="3754438"/>
          </a:xfrm>
        </p:spPr>
        <p:txBody>
          <a:bodyPr rtlCol="0">
            <a:normAutofit/>
          </a:bodyPr>
          <a:lstStyle/>
          <a:p>
            <a:pPr lvl="0"/>
            <a:endParaRPr lang="zh-TW" altLang="en-US" noProof="0"/>
          </a:p>
        </p:txBody>
      </p:sp>
      <p:sp>
        <p:nvSpPr>
          <p:cNvPr id="4" name="頁尾版面配置區 3"/>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5" name="投影片編號版面配置區 4"/>
          <p:cNvSpPr>
            <a:spLocks noGrp="1"/>
          </p:cNvSpPr>
          <p:nvPr>
            <p:ph type="sldNum" sz="quarter" idx="11"/>
          </p:nvPr>
        </p:nvSpPr>
        <p:spPr>
          <a:xfrm>
            <a:off x="9652000" y="6400800"/>
            <a:ext cx="2540000" cy="457200"/>
          </a:xfrm>
        </p:spPr>
        <p:txBody>
          <a:bodyPr/>
          <a:lstStyle>
            <a:lvl1pPr>
              <a:defRPr/>
            </a:lvl1pPr>
          </a:lstStyle>
          <a:p>
            <a:pPr>
              <a:defRPr/>
            </a:pPr>
            <a:fld id="{0E9BCEA6-C4E2-46AE-9789-55BD85C24BD6}" type="slidenum">
              <a:rPr lang="en-US" altLang="zh-TW"/>
              <a:pPr>
                <a:defRPr/>
              </a:pPr>
              <a:t>‹#›</a:t>
            </a:fld>
            <a:endParaRPr lang="en-US" altLang="zh-TW"/>
          </a:p>
        </p:txBody>
      </p:sp>
    </p:spTree>
    <p:extLst>
      <p:ext uri="{BB962C8B-B14F-4D97-AF65-F5344CB8AC3E}">
        <p14:creationId xmlns:p14="http://schemas.microsoft.com/office/powerpoint/2010/main" val="139886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文字版面配置區 2"/>
          <p:cNvSpPr>
            <a:spLocks noGrp="1"/>
          </p:cNvSpPr>
          <p:nvPr>
            <p:ph type="body" sz="half" idx="1"/>
          </p:nvPr>
        </p:nvSpPr>
        <p:spPr>
          <a:xfrm>
            <a:off x="1968500" y="2349500"/>
            <a:ext cx="4074584"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46285" y="2349500"/>
            <a:ext cx="4074583"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6" name="投影片編號版面配置區 5"/>
          <p:cNvSpPr>
            <a:spLocks noGrp="1"/>
          </p:cNvSpPr>
          <p:nvPr>
            <p:ph type="sldNum" sz="quarter" idx="11"/>
          </p:nvPr>
        </p:nvSpPr>
        <p:spPr>
          <a:xfrm>
            <a:off x="9652000" y="6400800"/>
            <a:ext cx="2540000" cy="457200"/>
          </a:xfrm>
        </p:spPr>
        <p:txBody>
          <a:bodyPr/>
          <a:lstStyle>
            <a:lvl1pPr>
              <a:defRPr/>
            </a:lvl1pPr>
          </a:lstStyle>
          <a:p>
            <a:pPr>
              <a:defRPr/>
            </a:pPr>
            <a:fld id="{0036A759-20E2-41C2-A37B-370F4B92D054}" type="slidenum">
              <a:rPr lang="en-US" altLang="zh-TW"/>
              <a:pPr>
                <a:defRPr/>
              </a:pPr>
              <a:t>‹#›</a:t>
            </a:fld>
            <a:endParaRPr lang="en-US" altLang="zh-TW"/>
          </a:p>
        </p:txBody>
      </p:sp>
    </p:spTree>
    <p:extLst>
      <p:ext uri="{BB962C8B-B14F-4D97-AF65-F5344CB8AC3E}">
        <p14:creationId xmlns:p14="http://schemas.microsoft.com/office/powerpoint/2010/main" val="5705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2A39D077-81B7-49AF-BDB3-D40E5AC4638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081768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75936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8769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BABDBC93-0F08-4AB7-8D83-38ED83DBEB96}" type="slidenum">
              <a:rPr lang="en-US" altLang="zh-TW" smtClean="0"/>
              <a:pPr/>
              <a:t>‹#›</a:t>
            </a:fld>
            <a:endParaRPr lang="en-US" altLang="zh-TW"/>
          </a:p>
        </p:txBody>
      </p:sp>
    </p:spTree>
    <p:extLst>
      <p:ext uri="{BB962C8B-B14F-4D97-AF65-F5344CB8AC3E}">
        <p14:creationId xmlns:p14="http://schemas.microsoft.com/office/powerpoint/2010/main" val="315448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8851742D-6054-4A72-BE3D-513F6E111B3B}" type="slidenum">
              <a:rPr lang="en-US" altLang="zh-TW" smtClean="0"/>
              <a:pPr/>
              <a:t>‹#›</a:t>
            </a:fld>
            <a:endParaRPr lang="en-US" altLang="zh-TW"/>
          </a:p>
        </p:txBody>
      </p:sp>
    </p:spTree>
    <p:extLst>
      <p:ext uri="{BB962C8B-B14F-4D97-AF65-F5344CB8AC3E}">
        <p14:creationId xmlns:p14="http://schemas.microsoft.com/office/powerpoint/2010/main" val="55137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6673022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837"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411284340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228273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3450138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5" r:id="rId12"/>
    <p:sldLayoutId id="2147484077" r:id="rId13"/>
    <p:sldLayoutId id="21474840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0.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zh-TW" altLang="en-US" dirty="0"/>
              <a:t>資訊安全 </a:t>
            </a:r>
            <a:r>
              <a:rPr lang="en-US" altLang="zh-TW" dirty="0"/>
              <a:t>Chapter 5</a:t>
            </a:r>
            <a:br>
              <a:rPr lang="en-US" altLang="zh-TW" dirty="0"/>
            </a:br>
            <a:r>
              <a:rPr lang="en-US" altLang="zh-TW" dirty="0"/>
              <a:t>Database &amp; Data Center Security</a:t>
            </a:r>
            <a:br>
              <a:rPr lang="en-US" altLang="zh-TW" dirty="0"/>
            </a:br>
            <a:r>
              <a:rPr lang="zh-TW" altLang="en-US" dirty="0"/>
              <a:t>資料庫與資料中心安全</a:t>
            </a:r>
          </a:p>
        </p:txBody>
      </p:sp>
      <p:sp>
        <p:nvSpPr>
          <p:cNvPr id="2051" name="Rectangle 3"/>
          <p:cNvSpPr>
            <a:spLocks noGrp="1" noChangeArrowheads="1"/>
          </p:cNvSpPr>
          <p:nvPr>
            <p:ph type="subTitle" idx="1"/>
          </p:nvPr>
        </p:nvSpPr>
        <p:spPr/>
        <p:txBody>
          <a:bodyPr/>
          <a:lstStyle/>
          <a:p>
            <a:r>
              <a:rPr lang="en-US" altLang="zh-TW" dirty="0"/>
              <a:t>Joseph Deng</a:t>
            </a:r>
            <a:endParaRPr lang="zh-TW" altLang="en-US" dirty="0"/>
          </a:p>
          <a:p>
            <a:r>
              <a:rPr lang="en-US" altLang="zh-TW" dirty="0"/>
              <a:t>josephdeng@g2.usc.edu.tw</a:t>
            </a:r>
          </a:p>
        </p:txBody>
      </p:sp>
      <p:sp>
        <p:nvSpPr>
          <p:cNvPr id="6" name="Rectangle 16"/>
          <p:cNvSpPr>
            <a:spLocks noGrp="1" noChangeArrowheads="1"/>
          </p:cNvSpPr>
          <p:nvPr>
            <p:ph type="sldNum" sz="quarter" idx="12"/>
          </p:nvPr>
        </p:nvSpPr>
        <p:spPr/>
        <p:txBody>
          <a:bodyPr/>
          <a:lstStyle/>
          <a:p>
            <a:fld id="{206ADF68-3803-4CF3-9916-FA3C4404E545}" type="slidenum">
              <a:rPr lang="en-US" altLang="zh-TW"/>
              <a:pPr/>
              <a:t>1</a:t>
            </a:fld>
            <a:endParaRPr lang="en-US" altLang="zh-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5CF78D4-8549-4DA4-B5DA-96B5404DEB2A}"/>
              </a:ext>
            </a:extLst>
          </p:cNvPr>
          <p:cNvSpPr>
            <a:spLocks noGrp="1"/>
          </p:cNvSpPr>
          <p:nvPr>
            <p:ph type="title"/>
          </p:nvPr>
        </p:nvSpPr>
        <p:spPr/>
        <p:txBody>
          <a:bodyPr/>
          <a:lstStyle/>
          <a:p>
            <a:r>
              <a:rPr lang="en-US" altLang="zh-TW" dirty="0"/>
              <a:t>Database </a:t>
            </a:r>
            <a:r>
              <a:rPr lang="zh-TW" altLang="en-US" dirty="0"/>
              <a:t>資料庫</a:t>
            </a:r>
          </a:p>
        </p:txBody>
      </p:sp>
      <p:sp>
        <p:nvSpPr>
          <p:cNvPr id="6" name="內容版面配置區 5">
            <a:extLst>
              <a:ext uri="{FF2B5EF4-FFF2-40B4-BE49-F238E27FC236}">
                <a16:creationId xmlns:a16="http://schemas.microsoft.com/office/drawing/2014/main" id="{D5F3449C-94B5-4FA5-9F19-0394D787E154}"/>
              </a:ext>
            </a:extLst>
          </p:cNvPr>
          <p:cNvSpPr>
            <a:spLocks noGrp="1"/>
          </p:cNvSpPr>
          <p:nvPr>
            <p:ph idx="1"/>
          </p:nvPr>
        </p:nvSpPr>
        <p:spPr/>
        <p:txBody>
          <a:bodyPr/>
          <a:lstStyle/>
          <a:p>
            <a:r>
              <a:rPr lang="en-US" altLang="zh-TW" dirty="0"/>
              <a:t>Structured collection of data stored for use by one or more applications </a:t>
            </a:r>
            <a:r>
              <a:rPr lang="zh-TW" altLang="en-US" dirty="0"/>
              <a:t>結構化的資料</a:t>
            </a:r>
            <a:endParaRPr lang="en-US" altLang="zh-TW" dirty="0"/>
          </a:p>
          <a:p>
            <a:r>
              <a:rPr lang="en-US" altLang="zh-TW" dirty="0"/>
              <a:t>Contains the relationships between data items and groups of data items </a:t>
            </a:r>
            <a:r>
              <a:rPr lang="zh-TW" altLang="en-US" dirty="0"/>
              <a:t>資料之間相互關聯</a:t>
            </a:r>
            <a:endParaRPr lang="en-US" altLang="zh-TW" dirty="0"/>
          </a:p>
          <a:p>
            <a:r>
              <a:rPr lang="en-US" altLang="zh-TW" dirty="0"/>
              <a:t>Can sometimes contain sensitive data that needs to be secured </a:t>
            </a:r>
            <a:br>
              <a:rPr lang="en-US" altLang="zh-TW" dirty="0"/>
            </a:br>
            <a:r>
              <a:rPr lang="zh-TW" altLang="en-US" dirty="0"/>
              <a:t>存放機敏資料</a:t>
            </a:r>
            <a:endParaRPr lang="en-US" altLang="zh-TW" dirty="0"/>
          </a:p>
          <a:p>
            <a:r>
              <a:rPr lang="en-US" altLang="zh-TW" dirty="0"/>
              <a:t>Query language </a:t>
            </a:r>
            <a:r>
              <a:rPr lang="zh-TW" altLang="en-US" dirty="0"/>
              <a:t>查詢語言</a:t>
            </a:r>
            <a:endParaRPr lang="en-US" altLang="zh-TW" dirty="0"/>
          </a:p>
          <a:p>
            <a:pPr lvl="1"/>
            <a:r>
              <a:rPr lang="en-US" altLang="zh-TW" dirty="0"/>
              <a:t>Provides a uniform interface to the database for users and applications</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21973A77-D706-4A41-9517-AF9B43C70AE0}"/>
              </a:ext>
            </a:extLst>
          </p:cNvPr>
          <p:cNvSpPr>
            <a:spLocks noGrp="1"/>
          </p:cNvSpPr>
          <p:nvPr>
            <p:ph type="sldNum" sz="quarter" idx="12"/>
          </p:nvPr>
        </p:nvSpPr>
        <p:spPr/>
        <p:txBody>
          <a:bodyPr/>
          <a:lstStyle/>
          <a:p>
            <a:fld id="{8F42EFD9-195D-4827-84D3-0A96B5393742}" type="slidenum">
              <a:rPr lang="en-US" altLang="zh-TW" smtClean="0"/>
              <a:pPr/>
              <a:t>10</a:t>
            </a:fld>
            <a:endParaRPr lang="en-US" altLang="zh-TW"/>
          </a:p>
        </p:txBody>
      </p:sp>
    </p:spTree>
    <p:extLst>
      <p:ext uri="{BB962C8B-B14F-4D97-AF65-F5344CB8AC3E}">
        <p14:creationId xmlns:p14="http://schemas.microsoft.com/office/powerpoint/2010/main" val="365569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8E9DC-944C-412A-A512-05A297E38F1E}"/>
              </a:ext>
            </a:extLst>
          </p:cNvPr>
          <p:cNvSpPr>
            <a:spLocks noGrp="1"/>
          </p:cNvSpPr>
          <p:nvPr>
            <p:ph type="title"/>
          </p:nvPr>
        </p:nvSpPr>
        <p:spPr/>
        <p:txBody>
          <a:bodyPr/>
          <a:lstStyle/>
          <a:p>
            <a:r>
              <a:rPr lang="en-US" altLang="zh-TW" dirty="0"/>
              <a:t>Database Management System </a:t>
            </a:r>
            <a:br>
              <a:rPr lang="en-US" altLang="zh-TW" dirty="0"/>
            </a:br>
            <a:r>
              <a:rPr lang="en-US" altLang="zh-TW" dirty="0"/>
              <a:t>(DBMS)</a:t>
            </a:r>
            <a:endParaRPr lang="zh-TW" altLang="en-US" dirty="0"/>
          </a:p>
        </p:txBody>
      </p:sp>
      <p:sp>
        <p:nvSpPr>
          <p:cNvPr id="7" name="內容版面配置區 6">
            <a:extLst>
              <a:ext uri="{FF2B5EF4-FFF2-40B4-BE49-F238E27FC236}">
                <a16:creationId xmlns:a16="http://schemas.microsoft.com/office/drawing/2014/main" id="{AC7D2AB8-94C2-4B35-ACCD-ABB9C41E9410}"/>
              </a:ext>
            </a:extLst>
          </p:cNvPr>
          <p:cNvSpPr>
            <a:spLocks noGrp="1"/>
          </p:cNvSpPr>
          <p:nvPr>
            <p:ph sz="half" idx="1"/>
          </p:nvPr>
        </p:nvSpPr>
        <p:spPr/>
        <p:txBody>
          <a:bodyPr/>
          <a:lstStyle/>
          <a:p>
            <a:r>
              <a:rPr lang="en-US" altLang="zh-TW" dirty="0"/>
              <a:t>Suite of programs for constructing and maintaining the database</a:t>
            </a:r>
            <a:br>
              <a:rPr lang="en-US" altLang="zh-TW" dirty="0"/>
            </a:br>
            <a:r>
              <a:rPr lang="zh-TW" altLang="en-US" dirty="0"/>
              <a:t>管理資料庫系統</a:t>
            </a:r>
            <a:r>
              <a:rPr lang="en-US" altLang="zh-TW" dirty="0"/>
              <a:t> </a:t>
            </a:r>
          </a:p>
          <a:p>
            <a:r>
              <a:rPr lang="en-US" altLang="zh-TW" dirty="0"/>
              <a:t>Offers ad hoc query facilities to multiple users and applications</a:t>
            </a:r>
            <a:br>
              <a:rPr lang="en-US" altLang="zh-TW" dirty="0"/>
            </a:br>
            <a:r>
              <a:rPr lang="zh-TW" altLang="en-US" dirty="0"/>
              <a:t>查詢工具</a:t>
            </a:r>
            <a:endParaRPr lang="en-US" altLang="zh-TW" dirty="0"/>
          </a:p>
          <a:p>
            <a:endParaRPr lang="zh-TW" altLang="en-US" dirty="0"/>
          </a:p>
        </p:txBody>
      </p:sp>
      <p:sp>
        <p:nvSpPr>
          <p:cNvPr id="3" name="內容版面配置區 2">
            <a:extLst>
              <a:ext uri="{FF2B5EF4-FFF2-40B4-BE49-F238E27FC236}">
                <a16:creationId xmlns:a16="http://schemas.microsoft.com/office/drawing/2014/main" id="{78F3F41B-BE04-4FAA-8319-BD0751DB2C90}"/>
              </a:ext>
            </a:extLst>
          </p:cNvPr>
          <p:cNvSpPr>
            <a:spLocks noGrp="1"/>
          </p:cNvSpPr>
          <p:nvPr>
            <p:ph sz="half" idx="2"/>
          </p:nvPr>
        </p:nvSpPr>
        <p:spPr/>
        <p:txBody>
          <a:bodyPr/>
          <a:lstStyle/>
          <a:p>
            <a:endParaRPr lang="zh-TW" altLang="en-US"/>
          </a:p>
        </p:txBody>
      </p:sp>
      <p:sp>
        <p:nvSpPr>
          <p:cNvPr id="4" name="投影片編號版面配置區 3">
            <a:extLst>
              <a:ext uri="{FF2B5EF4-FFF2-40B4-BE49-F238E27FC236}">
                <a16:creationId xmlns:a16="http://schemas.microsoft.com/office/drawing/2014/main" id="{50951727-EC95-4B43-AA51-64CDC75EB6DB}"/>
              </a:ext>
            </a:extLst>
          </p:cNvPr>
          <p:cNvSpPr>
            <a:spLocks noGrp="1"/>
          </p:cNvSpPr>
          <p:nvPr>
            <p:ph type="sldNum" sz="quarter" idx="12"/>
          </p:nvPr>
        </p:nvSpPr>
        <p:spPr/>
        <p:txBody>
          <a:bodyPr/>
          <a:lstStyle/>
          <a:p>
            <a:fld id="{06AFB70A-E524-49E4-8F5C-48BFBE4381EC}" type="slidenum">
              <a:rPr lang="en-US" altLang="zh-TW" smtClean="0"/>
              <a:pPr/>
              <a:t>11</a:t>
            </a:fld>
            <a:endParaRPr lang="en-US" altLang="zh-TW"/>
          </a:p>
        </p:txBody>
      </p:sp>
      <p:pic>
        <p:nvPicPr>
          <p:cNvPr id="6" name="圖片 5">
            <a:extLst>
              <a:ext uri="{FF2B5EF4-FFF2-40B4-BE49-F238E27FC236}">
                <a16:creationId xmlns:a16="http://schemas.microsoft.com/office/drawing/2014/main" id="{5E80922A-1BA7-4A51-9B21-ED68F88EA1C9}"/>
              </a:ext>
            </a:extLst>
          </p:cNvPr>
          <p:cNvPicPr>
            <a:picLocks noChangeAspect="1"/>
          </p:cNvPicPr>
          <p:nvPr/>
        </p:nvPicPr>
        <p:blipFill>
          <a:blip r:embed="rId2"/>
          <a:stretch>
            <a:fillRect/>
          </a:stretch>
        </p:blipFill>
        <p:spPr>
          <a:xfrm>
            <a:off x="8064617" y="43518"/>
            <a:ext cx="3296110" cy="6677957"/>
          </a:xfrm>
          <a:prstGeom prst="rect">
            <a:avLst/>
          </a:prstGeom>
        </p:spPr>
      </p:pic>
    </p:spTree>
    <p:extLst>
      <p:ext uri="{BB962C8B-B14F-4D97-AF65-F5344CB8AC3E}">
        <p14:creationId xmlns:p14="http://schemas.microsoft.com/office/powerpoint/2010/main" val="82385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CE1A1D2-6F95-42AF-B79F-4138E320B583}"/>
              </a:ext>
            </a:extLst>
          </p:cNvPr>
          <p:cNvSpPr>
            <a:spLocks noGrp="1"/>
          </p:cNvSpPr>
          <p:nvPr>
            <p:ph type="sldNum" sz="quarter" idx="12"/>
          </p:nvPr>
        </p:nvSpPr>
        <p:spPr/>
        <p:txBody>
          <a:bodyPr/>
          <a:lstStyle/>
          <a:p>
            <a:fld id="{06AFB70A-E524-49E4-8F5C-48BFBE4381EC}" type="slidenum">
              <a:rPr lang="en-US" altLang="zh-TW" smtClean="0"/>
              <a:pPr/>
              <a:t>12</a:t>
            </a:fld>
            <a:endParaRPr lang="en-US" altLang="zh-TW"/>
          </a:p>
        </p:txBody>
      </p:sp>
      <p:sp>
        <p:nvSpPr>
          <p:cNvPr id="5" name="標題 4">
            <a:extLst>
              <a:ext uri="{FF2B5EF4-FFF2-40B4-BE49-F238E27FC236}">
                <a16:creationId xmlns:a16="http://schemas.microsoft.com/office/drawing/2014/main" id="{3C5E151F-C68E-49F4-A978-4C14E3C06104}"/>
              </a:ext>
            </a:extLst>
          </p:cNvPr>
          <p:cNvSpPr>
            <a:spLocks noGrp="1"/>
          </p:cNvSpPr>
          <p:nvPr>
            <p:ph type="title"/>
          </p:nvPr>
        </p:nvSpPr>
        <p:spPr>
          <a:xfrm>
            <a:off x="845126" y="365760"/>
            <a:ext cx="10548297" cy="1325562"/>
          </a:xfrm>
        </p:spPr>
        <p:txBody>
          <a:bodyPr/>
          <a:lstStyle/>
          <a:p>
            <a:r>
              <a:rPr lang="en-US" altLang="zh-TW" dirty="0"/>
              <a:t>Figure 5.1 DBMS Architecture</a:t>
            </a:r>
            <a:br>
              <a:rPr lang="en-US" altLang="zh-TW" dirty="0"/>
            </a:br>
            <a:endParaRPr lang="zh-TW" altLang="en-US" dirty="0"/>
          </a:p>
        </p:txBody>
      </p:sp>
      <p:pic>
        <p:nvPicPr>
          <p:cNvPr id="7" name="圖片 6">
            <a:extLst>
              <a:ext uri="{FF2B5EF4-FFF2-40B4-BE49-F238E27FC236}">
                <a16:creationId xmlns:a16="http://schemas.microsoft.com/office/drawing/2014/main" id="{CF585E94-7140-4B5B-943D-E6DF280DCAE6}"/>
              </a:ext>
            </a:extLst>
          </p:cNvPr>
          <p:cNvPicPr>
            <a:picLocks noChangeAspect="1"/>
          </p:cNvPicPr>
          <p:nvPr/>
        </p:nvPicPr>
        <p:blipFill>
          <a:blip r:embed="rId2"/>
          <a:stretch>
            <a:fillRect/>
          </a:stretch>
        </p:blipFill>
        <p:spPr>
          <a:xfrm>
            <a:off x="551384" y="1149395"/>
            <a:ext cx="6576715" cy="5589240"/>
          </a:xfrm>
          <a:prstGeom prst="rect">
            <a:avLst/>
          </a:prstGeom>
        </p:spPr>
      </p:pic>
      <p:pic>
        <p:nvPicPr>
          <p:cNvPr id="3" name="圖片 2">
            <a:extLst>
              <a:ext uri="{FF2B5EF4-FFF2-40B4-BE49-F238E27FC236}">
                <a16:creationId xmlns:a16="http://schemas.microsoft.com/office/drawing/2014/main" id="{1239BD07-6D58-4508-95C5-7668D61088A7}"/>
              </a:ext>
            </a:extLst>
          </p:cNvPr>
          <p:cNvPicPr>
            <a:picLocks noChangeAspect="1"/>
          </p:cNvPicPr>
          <p:nvPr/>
        </p:nvPicPr>
        <p:blipFill>
          <a:blip r:embed="rId3"/>
          <a:stretch>
            <a:fillRect/>
          </a:stretch>
        </p:blipFill>
        <p:spPr>
          <a:xfrm>
            <a:off x="6096001" y="1073008"/>
            <a:ext cx="5760640" cy="3243527"/>
          </a:xfrm>
          <a:prstGeom prst="rect">
            <a:avLst/>
          </a:prstGeom>
        </p:spPr>
      </p:pic>
    </p:spTree>
    <p:extLst>
      <p:ext uri="{BB962C8B-B14F-4D97-AF65-F5344CB8AC3E}">
        <p14:creationId xmlns:p14="http://schemas.microsoft.com/office/powerpoint/2010/main" val="98047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DFEB084-954B-4C4E-B266-24306A523E1B}"/>
              </a:ext>
            </a:extLst>
          </p:cNvPr>
          <p:cNvSpPr>
            <a:spLocks noGrp="1"/>
          </p:cNvSpPr>
          <p:nvPr>
            <p:ph type="title"/>
          </p:nvPr>
        </p:nvSpPr>
        <p:spPr/>
        <p:txBody>
          <a:bodyPr/>
          <a:lstStyle/>
          <a:p>
            <a:r>
              <a:rPr lang="en-US" altLang="zh-TW" dirty="0"/>
              <a:t>Relational Databases </a:t>
            </a:r>
            <a:r>
              <a:rPr lang="zh-TW" altLang="en-US" dirty="0"/>
              <a:t>關聯式資料庫</a:t>
            </a:r>
          </a:p>
        </p:txBody>
      </p:sp>
      <p:sp>
        <p:nvSpPr>
          <p:cNvPr id="4" name="內容版面配置區 3">
            <a:extLst>
              <a:ext uri="{FF2B5EF4-FFF2-40B4-BE49-F238E27FC236}">
                <a16:creationId xmlns:a16="http://schemas.microsoft.com/office/drawing/2014/main" id="{FF455BD4-753B-472B-BAB6-E7A766195443}"/>
              </a:ext>
            </a:extLst>
          </p:cNvPr>
          <p:cNvSpPr>
            <a:spLocks noGrp="1"/>
          </p:cNvSpPr>
          <p:nvPr>
            <p:ph idx="1"/>
          </p:nvPr>
        </p:nvSpPr>
        <p:spPr/>
        <p:txBody>
          <a:bodyPr/>
          <a:lstStyle/>
          <a:p>
            <a:r>
              <a:rPr lang="en-US" altLang="zh-TW" b="1" dirty="0"/>
              <a:t>Table</a:t>
            </a:r>
            <a:r>
              <a:rPr lang="en-US" altLang="zh-TW" dirty="0"/>
              <a:t> of data consisting of rows and columns</a:t>
            </a:r>
          </a:p>
          <a:p>
            <a:pPr lvl="1"/>
            <a:r>
              <a:rPr lang="en-US" altLang="zh-TW" dirty="0"/>
              <a:t>Each </a:t>
            </a:r>
            <a:r>
              <a:rPr lang="en-US" altLang="zh-TW" b="1" dirty="0"/>
              <a:t>column</a:t>
            </a:r>
            <a:r>
              <a:rPr lang="en-US" altLang="zh-TW" dirty="0"/>
              <a:t> holds a particular type of data</a:t>
            </a:r>
          </a:p>
          <a:p>
            <a:pPr lvl="1"/>
            <a:r>
              <a:rPr lang="en-US" altLang="zh-TW" dirty="0"/>
              <a:t>Each </a:t>
            </a:r>
            <a:r>
              <a:rPr lang="en-US" altLang="zh-TW" b="1" dirty="0"/>
              <a:t>row</a:t>
            </a:r>
            <a:r>
              <a:rPr lang="en-US" altLang="zh-TW" dirty="0"/>
              <a:t> contains a specific value for each column</a:t>
            </a:r>
          </a:p>
          <a:p>
            <a:pPr lvl="1"/>
            <a:r>
              <a:rPr lang="en-US" altLang="zh-TW" dirty="0"/>
              <a:t>Ideally has one column where all values are unique, forming an </a:t>
            </a:r>
            <a:r>
              <a:rPr lang="en-US" altLang="zh-TW" b="1" dirty="0"/>
              <a:t>identifier</a:t>
            </a:r>
            <a:r>
              <a:rPr lang="en-US" altLang="zh-TW" dirty="0"/>
              <a:t>/</a:t>
            </a:r>
            <a:r>
              <a:rPr lang="en-US" altLang="zh-TW" b="1" dirty="0"/>
              <a:t>key</a:t>
            </a:r>
            <a:r>
              <a:rPr lang="en-US" altLang="zh-TW" dirty="0"/>
              <a:t> for that row</a:t>
            </a:r>
          </a:p>
          <a:p>
            <a:r>
              <a:rPr lang="en-US" altLang="zh-TW" dirty="0"/>
              <a:t>Enables the creation of multiple tables </a:t>
            </a:r>
            <a:r>
              <a:rPr lang="en-US" altLang="zh-TW" b="1" dirty="0"/>
              <a:t>linked</a:t>
            </a:r>
            <a:r>
              <a:rPr lang="en-US" altLang="zh-TW" dirty="0"/>
              <a:t> together by a unique identifier that is present in all tables</a:t>
            </a:r>
          </a:p>
          <a:p>
            <a:r>
              <a:rPr lang="en-US" altLang="zh-TW" dirty="0"/>
              <a:t>Use a relational </a:t>
            </a:r>
            <a:r>
              <a:rPr lang="en-US" altLang="zh-TW" b="1" dirty="0"/>
              <a:t>query</a:t>
            </a:r>
            <a:r>
              <a:rPr lang="en-US" altLang="zh-TW" dirty="0"/>
              <a:t> language to access the database</a:t>
            </a:r>
          </a:p>
          <a:p>
            <a:pPr lvl="1"/>
            <a:r>
              <a:rPr lang="en-US" altLang="zh-TW" dirty="0"/>
              <a:t>Allows the user to request data that fit a given set of criteria</a:t>
            </a:r>
          </a:p>
          <a:p>
            <a:endParaRPr lang="zh-TW" altLang="en-US" dirty="0"/>
          </a:p>
        </p:txBody>
      </p:sp>
      <p:sp>
        <p:nvSpPr>
          <p:cNvPr id="2" name="投影片編號版面配置區 1">
            <a:extLst>
              <a:ext uri="{FF2B5EF4-FFF2-40B4-BE49-F238E27FC236}">
                <a16:creationId xmlns:a16="http://schemas.microsoft.com/office/drawing/2014/main" id="{C263A47E-3101-4E77-B3CA-E1559108187A}"/>
              </a:ext>
            </a:extLst>
          </p:cNvPr>
          <p:cNvSpPr>
            <a:spLocks noGrp="1"/>
          </p:cNvSpPr>
          <p:nvPr>
            <p:ph type="sldNum" sz="quarter" idx="12"/>
          </p:nvPr>
        </p:nvSpPr>
        <p:spPr/>
        <p:txBody>
          <a:bodyPr/>
          <a:lstStyle/>
          <a:p>
            <a:fld id="{0BC55746-04A1-42DC-A0BC-1E09A8E18DBD}" type="slidenum">
              <a:rPr lang="en-US" altLang="zh-TW" smtClean="0"/>
              <a:pPr/>
              <a:t>13</a:t>
            </a:fld>
            <a:endParaRPr lang="en-US" altLang="zh-TW"/>
          </a:p>
        </p:txBody>
      </p:sp>
    </p:spTree>
    <p:extLst>
      <p:ext uri="{BB962C8B-B14F-4D97-AF65-F5344CB8AC3E}">
        <p14:creationId xmlns:p14="http://schemas.microsoft.com/office/powerpoint/2010/main" val="327122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1260B5-CE09-4CE6-9BFF-7F0DD8472EC5}"/>
              </a:ext>
            </a:extLst>
          </p:cNvPr>
          <p:cNvSpPr>
            <a:spLocks noGrp="1"/>
          </p:cNvSpPr>
          <p:nvPr>
            <p:ph type="title"/>
          </p:nvPr>
        </p:nvSpPr>
        <p:spPr/>
        <p:txBody>
          <a:bodyPr/>
          <a:lstStyle/>
          <a:p>
            <a:r>
              <a:rPr lang="en-US" altLang="zh-TW" dirty="0"/>
              <a:t>Figure 5.2 Example Relational Database Model </a:t>
            </a:r>
            <a:endParaRPr lang="zh-TW" altLang="en-US" dirty="0"/>
          </a:p>
        </p:txBody>
      </p:sp>
      <p:sp>
        <p:nvSpPr>
          <p:cNvPr id="3" name="內容版面配置區 2">
            <a:extLst>
              <a:ext uri="{FF2B5EF4-FFF2-40B4-BE49-F238E27FC236}">
                <a16:creationId xmlns:a16="http://schemas.microsoft.com/office/drawing/2014/main" id="{F0EB99A2-3FFF-407E-A14D-9D8CD0419828}"/>
              </a:ext>
            </a:extLst>
          </p:cNvPr>
          <p:cNvSpPr>
            <a:spLocks noGrp="1"/>
          </p:cNvSpPr>
          <p:nvPr>
            <p:ph idx="1"/>
          </p:nvPr>
        </p:nvSpPr>
        <p:spPr>
          <a:xfrm>
            <a:off x="845127" y="1828800"/>
            <a:ext cx="3810713" cy="4351337"/>
          </a:xfrm>
        </p:spPr>
        <p:txBody>
          <a:bodyPr/>
          <a:lstStyle/>
          <a:p>
            <a:r>
              <a:rPr lang="en-US" altLang="zh-TW" dirty="0"/>
              <a:t>A relational database uses multiple tables related to one another by a designated key; in this case the key is the Phone-Number field.</a:t>
            </a:r>
            <a:endParaRPr lang="zh-TW" altLang="en-US" dirty="0"/>
          </a:p>
        </p:txBody>
      </p:sp>
      <p:sp>
        <p:nvSpPr>
          <p:cNvPr id="4" name="投影片編號版面配置區 3">
            <a:extLst>
              <a:ext uri="{FF2B5EF4-FFF2-40B4-BE49-F238E27FC236}">
                <a16:creationId xmlns:a16="http://schemas.microsoft.com/office/drawing/2014/main" id="{60B9C708-5716-459F-BEA6-2DD77FFE49A9}"/>
              </a:ext>
            </a:extLst>
          </p:cNvPr>
          <p:cNvSpPr>
            <a:spLocks noGrp="1"/>
          </p:cNvSpPr>
          <p:nvPr>
            <p:ph type="sldNum" sz="quarter" idx="12"/>
          </p:nvPr>
        </p:nvSpPr>
        <p:spPr/>
        <p:txBody>
          <a:bodyPr/>
          <a:lstStyle/>
          <a:p>
            <a:fld id="{06AFB70A-E524-49E4-8F5C-48BFBE4381EC}" type="slidenum">
              <a:rPr lang="en-US" altLang="zh-TW" smtClean="0"/>
              <a:pPr/>
              <a:t>14</a:t>
            </a:fld>
            <a:endParaRPr lang="en-US" altLang="zh-TW"/>
          </a:p>
        </p:txBody>
      </p:sp>
      <p:pic>
        <p:nvPicPr>
          <p:cNvPr id="6" name="圖片 5">
            <a:extLst>
              <a:ext uri="{FF2B5EF4-FFF2-40B4-BE49-F238E27FC236}">
                <a16:creationId xmlns:a16="http://schemas.microsoft.com/office/drawing/2014/main" id="{5D454686-74D8-4862-B373-8BD73B457FC0}"/>
              </a:ext>
            </a:extLst>
          </p:cNvPr>
          <p:cNvPicPr>
            <a:picLocks noChangeAspect="1"/>
          </p:cNvPicPr>
          <p:nvPr/>
        </p:nvPicPr>
        <p:blipFill>
          <a:blip r:embed="rId2"/>
          <a:stretch>
            <a:fillRect/>
          </a:stretch>
        </p:blipFill>
        <p:spPr>
          <a:xfrm>
            <a:off x="4876710" y="1052736"/>
            <a:ext cx="6547881" cy="5805264"/>
          </a:xfrm>
          <a:prstGeom prst="rect">
            <a:avLst/>
          </a:prstGeom>
        </p:spPr>
      </p:pic>
    </p:spTree>
    <p:extLst>
      <p:ext uri="{BB962C8B-B14F-4D97-AF65-F5344CB8AC3E}">
        <p14:creationId xmlns:p14="http://schemas.microsoft.com/office/powerpoint/2010/main" val="8362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73CFA-A162-4565-A499-58871DC5D4BF}"/>
              </a:ext>
            </a:extLst>
          </p:cNvPr>
          <p:cNvSpPr>
            <a:spLocks noGrp="1"/>
          </p:cNvSpPr>
          <p:nvPr>
            <p:ph type="title"/>
          </p:nvPr>
        </p:nvSpPr>
        <p:spPr/>
        <p:txBody>
          <a:bodyPr/>
          <a:lstStyle/>
          <a:p>
            <a:r>
              <a:rPr lang="en-US" altLang="zh-TW" dirty="0"/>
              <a:t>E.F. Codd and Relational Algebra </a:t>
            </a:r>
            <a:r>
              <a:rPr lang="zh-TW" altLang="en-US" dirty="0"/>
              <a:t>關聯式代數</a:t>
            </a:r>
          </a:p>
        </p:txBody>
      </p:sp>
      <p:sp>
        <p:nvSpPr>
          <p:cNvPr id="8" name="內容版面配置區 7">
            <a:extLst>
              <a:ext uri="{FF2B5EF4-FFF2-40B4-BE49-F238E27FC236}">
                <a16:creationId xmlns:a16="http://schemas.microsoft.com/office/drawing/2014/main" id="{472249C5-1039-4E22-9004-012AB74B10F4}"/>
              </a:ext>
            </a:extLst>
          </p:cNvPr>
          <p:cNvSpPr>
            <a:spLocks noGrp="1"/>
          </p:cNvSpPr>
          <p:nvPr>
            <p:ph sz="half" idx="1"/>
          </p:nvPr>
        </p:nvSpPr>
        <p:spPr/>
        <p:txBody>
          <a:bodyPr/>
          <a:lstStyle/>
          <a:p>
            <a:r>
              <a:rPr lang="en-US" altLang="zh-TW" dirty="0"/>
              <a:t>The term "relational database" was invented by E. F. Codd at IBM in 1970. </a:t>
            </a:r>
          </a:p>
          <a:p>
            <a:r>
              <a:rPr lang="en-US" altLang="zh-TW" dirty="0"/>
              <a:t>Codd introduced the term in his research paper "A Relational Model of Data for Large Shared Data Banks". </a:t>
            </a:r>
          </a:p>
          <a:p>
            <a:r>
              <a:rPr lang="en-US" altLang="zh-TW" dirty="0"/>
              <a:t>In this paper and later papers, he defined what he meant by "relational". </a:t>
            </a:r>
            <a:endParaRPr lang="zh-TW" altLang="en-US" dirty="0"/>
          </a:p>
        </p:txBody>
      </p:sp>
      <p:pic>
        <p:nvPicPr>
          <p:cNvPr id="11" name="內容版面配置區 10">
            <a:extLst>
              <a:ext uri="{FF2B5EF4-FFF2-40B4-BE49-F238E27FC236}">
                <a16:creationId xmlns:a16="http://schemas.microsoft.com/office/drawing/2014/main" id="{4817E7B2-E26B-4F59-9860-1286D1586AA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63889"/>
            <a:ext cx="5181600" cy="3081160"/>
          </a:xfrm>
        </p:spPr>
      </p:pic>
      <p:sp>
        <p:nvSpPr>
          <p:cNvPr id="4" name="投影片編號版面配置區 3">
            <a:extLst>
              <a:ext uri="{FF2B5EF4-FFF2-40B4-BE49-F238E27FC236}">
                <a16:creationId xmlns:a16="http://schemas.microsoft.com/office/drawing/2014/main" id="{56E34ACA-DB7C-459E-A68C-C5047E4DA470}"/>
              </a:ext>
            </a:extLst>
          </p:cNvPr>
          <p:cNvSpPr>
            <a:spLocks noGrp="1"/>
          </p:cNvSpPr>
          <p:nvPr>
            <p:ph type="sldNum" sz="quarter" idx="12"/>
          </p:nvPr>
        </p:nvSpPr>
        <p:spPr/>
        <p:txBody>
          <a:bodyPr/>
          <a:lstStyle/>
          <a:p>
            <a:fld id="{06AFB70A-E524-49E4-8F5C-48BFBE4381EC}" type="slidenum">
              <a:rPr lang="en-US" altLang="zh-TW" smtClean="0"/>
              <a:pPr/>
              <a:t>15</a:t>
            </a:fld>
            <a:endParaRPr lang="en-US" altLang="zh-TW"/>
          </a:p>
        </p:txBody>
      </p:sp>
      <p:sp>
        <p:nvSpPr>
          <p:cNvPr id="12" name="文字方塊 11">
            <a:extLst>
              <a:ext uri="{FF2B5EF4-FFF2-40B4-BE49-F238E27FC236}">
                <a16:creationId xmlns:a16="http://schemas.microsoft.com/office/drawing/2014/main" id="{33998F64-6D41-42CE-86EA-B3FA8BCAF462}"/>
              </a:ext>
            </a:extLst>
          </p:cNvPr>
          <p:cNvSpPr txBox="1"/>
          <p:nvPr/>
        </p:nvSpPr>
        <p:spPr>
          <a:xfrm>
            <a:off x="3719736" y="5682527"/>
            <a:ext cx="7340471" cy="369332"/>
          </a:xfrm>
          <a:prstGeom prst="rect">
            <a:avLst/>
          </a:prstGeom>
          <a:noFill/>
        </p:spPr>
        <p:txBody>
          <a:bodyPr wrap="none" rtlCol="0">
            <a:spAutoFit/>
          </a:bodyPr>
          <a:lstStyle/>
          <a:p>
            <a:r>
              <a:rPr lang="zh-TW" altLang="en-US" dirty="0"/>
              <a:t>數學模型對了，資料結構和演算法就不會出錯，系統運作才能夠穩定。</a:t>
            </a:r>
          </a:p>
        </p:txBody>
      </p:sp>
    </p:spTree>
    <p:extLst>
      <p:ext uri="{BB962C8B-B14F-4D97-AF65-F5344CB8AC3E}">
        <p14:creationId xmlns:p14="http://schemas.microsoft.com/office/powerpoint/2010/main" val="224165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51316-AB0B-4DB6-8FF1-E71C58CD6706}"/>
              </a:ext>
            </a:extLst>
          </p:cNvPr>
          <p:cNvSpPr>
            <a:spLocks noGrp="1"/>
          </p:cNvSpPr>
          <p:nvPr>
            <p:ph type="title"/>
          </p:nvPr>
        </p:nvSpPr>
        <p:spPr/>
        <p:txBody>
          <a:bodyPr/>
          <a:lstStyle/>
          <a:p>
            <a:r>
              <a:rPr lang="en-US" altLang="zh-TW" dirty="0"/>
              <a:t>Elements of a Relational Database System</a:t>
            </a:r>
            <a:endParaRPr lang="zh-TW" altLang="en-US" dirty="0"/>
          </a:p>
        </p:txBody>
      </p:sp>
      <p:sp>
        <p:nvSpPr>
          <p:cNvPr id="7" name="內容版面配置區 6">
            <a:extLst>
              <a:ext uri="{FF2B5EF4-FFF2-40B4-BE49-F238E27FC236}">
                <a16:creationId xmlns:a16="http://schemas.microsoft.com/office/drawing/2014/main" id="{D9D39996-D8B8-466A-A68A-1E1EC58186E1}"/>
              </a:ext>
            </a:extLst>
          </p:cNvPr>
          <p:cNvSpPr>
            <a:spLocks noGrp="1"/>
          </p:cNvSpPr>
          <p:nvPr>
            <p:ph idx="1"/>
          </p:nvPr>
        </p:nvSpPr>
        <p:spPr/>
        <p:txBody>
          <a:bodyPr/>
          <a:lstStyle/>
          <a:p>
            <a:r>
              <a:rPr lang="en-US" altLang="zh-TW" dirty="0"/>
              <a:t>Relation </a:t>
            </a:r>
            <a:r>
              <a:rPr lang="zh-TW" altLang="en-US" dirty="0"/>
              <a:t>關聯</a:t>
            </a:r>
            <a:endParaRPr lang="en-US" altLang="zh-TW" dirty="0"/>
          </a:p>
          <a:p>
            <a:pPr lvl="1"/>
            <a:r>
              <a:rPr lang="en-US" altLang="zh-TW" dirty="0"/>
              <a:t>A flat table </a:t>
            </a:r>
            <a:r>
              <a:rPr lang="zh-TW" altLang="en-US" dirty="0"/>
              <a:t>資料表</a:t>
            </a:r>
            <a:endParaRPr lang="en-US" altLang="zh-TW" dirty="0"/>
          </a:p>
          <a:p>
            <a:r>
              <a:rPr lang="en-US" altLang="zh-TW" dirty="0"/>
              <a:t>Tuples </a:t>
            </a:r>
            <a:r>
              <a:rPr lang="zh-TW" altLang="en-US" dirty="0"/>
              <a:t>值組</a:t>
            </a:r>
            <a:endParaRPr lang="en-US" altLang="zh-TW" dirty="0"/>
          </a:p>
          <a:p>
            <a:pPr lvl="1"/>
            <a:r>
              <a:rPr lang="en-US" altLang="zh-TW" dirty="0"/>
              <a:t>Rows </a:t>
            </a:r>
            <a:r>
              <a:rPr lang="zh-TW" altLang="en-US" dirty="0"/>
              <a:t>資料列</a:t>
            </a:r>
            <a:endParaRPr lang="en-US" altLang="zh-TW" dirty="0"/>
          </a:p>
          <a:p>
            <a:r>
              <a:rPr lang="en-US" altLang="zh-TW" dirty="0"/>
              <a:t>Attributes </a:t>
            </a:r>
            <a:r>
              <a:rPr lang="zh-TW" altLang="en-US" dirty="0"/>
              <a:t>屬性</a:t>
            </a:r>
            <a:endParaRPr lang="en-US" altLang="zh-TW" dirty="0"/>
          </a:p>
          <a:p>
            <a:pPr lvl="1"/>
            <a:r>
              <a:rPr lang="en-US" altLang="zh-TW" dirty="0"/>
              <a:t>Columns </a:t>
            </a:r>
            <a:r>
              <a:rPr lang="zh-TW" altLang="en-US" dirty="0"/>
              <a:t>資料行</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50EA7F5-3A13-441C-9D5B-D1308AF777EA}"/>
              </a:ext>
            </a:extLst>
          </p:cNvPr>
          <p:cNvSpPr>
            <a:spLocks noGrp="1"/>
          </p:cNvSpPr>
          <p:nvPr>
            <p:ph type="sldNum" sz="quarter" idx="12"/>
          </p:nvPr>
        </p:nvSpPr>
        <p:spPr/>
        <p:txBody>
          <a:bodyPr/>
          <a:lstStyle/>
          <a:p>
            <a:fld id="{06AFB70A-E524-49E4-8F5C-48BFBE4381EC}" type="slidenum">
              <a:rPr lang="en-US" altLang="zh-TW" smtClean="0"/>
              <a:pPr/>
              <a:t>16</a:t>
            </a:fld>
            <a:endParaRPr lang="en-US" altLang="zh-TW"/>
          </a:p>
        </p:txBody>
      </p:sp>
      <p:pic>
        <p:nvPicPr>
          <p:cNvPr id="33" name="圖片 32">
            <a:extLst>
              <a:ext uri="{FF2B5EF4-FFF2-40B4-BE49-F238E27FC236}">
                <a16:creationId xmlns:a16="http://schemas.microsoft.com/office/drawing/2014/main" id="{458B00EF-C0D6-4F32-8FFE-FF59F9DF1283}"/>
              </a:ext>
            </a:extLst>
          </p:cNvPr>
          <p:cNvPicPr>
            <a:picLocks noChangeAspect="1"/>
          </p:cNvPicPr>
          <p:nvPr/>
        </p:nvPicPr>
        <p:blipFill>
          <a:blip r:embed="rId2"/>
          <a:stretch>
            <a:fillRect/>
          </a:stretch>
        </p:blipFill>
        <p:spPr>
          <a:xfrm>
            <a:off x="4223792" y="3429000"/>
            <a:ext cx="7621064" cy="1943371"/>
          </a:xfrm>
          <a:prstGeom prst="rect">
            <a:avLst/>
          </a:prstGeom>
        </p:spPr>
      </p:pic>
    </p:spTree>
    <p:extLst>
      <p:ext uri="{BB962C8B-B14F-4D97-AF65-F5344CB8AC3E}">
        <p14:creationId xmlns:p14="http://schemas.microsoft.com/office/powerpoint/2010/main" val="416715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66D7F86-6F09-4416-812A-D43B222811B0}"/>
              </a:ext>
            </a:extLst>
          </p:cNvPr>
          <p:cNvPicPr>
            <a:picLocks noChangeAspect="1"/>
          </p:cNvPicPr>
          <p:nvPr/>
        </p:nvPicPr>
        <p:blipFill>
          <a:blip r:embed="rId2"/>
          <a:stretch>
            <a:fillRect/>
          </a:stretch>
        </p:blipFill>
        <p:spPr>
          <a:xfrm>
            <a:off x="1487488" y="1124744"/>
            <a:ext cx="8713612" cy="5683409"/>
          </a:xfrm>
          <a:prstGeom prst="rect">
            <a:avLst/>
          </a:prstGeom>
        </p:spPr>
      </p:pic>
      <p:sp>
        <p:nvSpPr>
          <p:cNvPr id="4" name="投影片編號版面配置區 3">
            <a:extLst>
              <a:ext uri="{FF2B5EF4-FFF2-40B4-BE49-F238E27FC236}">
                <a16:creationId xmlns:a16="http://schemas.microsoft.com/office/drawing/2014/main" id="{AB57E2E9-1211-46CF-92F4-E151624F1031}"/>
              </a:ext>
            </a:extLst>
          </p:cNvPr>
          <p:cNvSpPr>
            <a:spLocks noGrp="1"/>
          </p:cNvSpPr>
          <p:nvPr>
            <p:ph type="sldNum" sz="quarter" idx="12"/>
          </p:nvPr>
        </p:nvSpPr>
        <p:spPr/>
        <p:txBody>
          <a:bodyPr/>
          <a:lstStyle/>
          <a:p>
            <a:fld id="{06AFB70A-E524-49E4-8F5C-48BFBE4381EC}" type="slidenum">
              <a:rPr lang="en-US" altLang="zh-TW" smtClean="0"/>
              <a:pPr/>
              <a:t>17</a:t>
            </a:fld>
            <a:endParaRPr lang="en-US" altLang="zh-TW"/>
          </a:p>
        </p:txBody>
      </p:sp>
      <p:sp>
        <p:nvSpPr>
          <p:cNvPr id="5" name="標題 4">
            <a:extLst>
              <a:ext uri="{FF2B5EF4-FFF2-40B4-BE49-F238E27FC236}">
                <a16:creationId xmlns:a16="http://schemas.microsoft.com/office/drawing/2014/main" id="{123BEC0A-675C-4629-BCCF-FB7766B00BFD}"/>
              </a:ext>
            </a:extLst>
          </p:cNvPr>
          <p:cNvSpPr>
            <a:spLocks noGrp="1"/>
          </p:cNvSpPr>
          <p:nvPr>
            <p:ph type="title"/>
          </p:nvPr>
        </p:nvSpPr>
        <p:spPr/>
        <p:txBody>
          <a:bodyPr/>
          <a:lstStyle/>
          <a:p>
            <a:r>
              <a:rPr lang="en-US" altLang="zh-TW" dirty="0"/>
              <a:t>Figure 5.3 Abstract Model of a Relational Database</a:t>
            </a:r>
            <a:endParaRPr lang="zh-TW" altLang="en-US" dirty="0"/>
          </a:p>
        </p:txBody>
      </p:sp>
      <p:sp>
        <p:nvSpPr>
          <p:cNvPr id="6" name="文字方塊 5">
            <a:extLst>
              <a:ext uri="{FF2B5EF4-FFF2-40B4-BE49-F238E27FC236}">
                <a16:creationId xmlns:a16="http://schemas.microsoft.com/office/drawing/2014/main" id="{1D0B429E-27A9-4526-BC68-A76915EC8D00}"/>
              </a:ext>
            </a:extLst>
          </p:cNvPr>
          <p:cNvSpPr txBox="1"/>
          <p:nvPr/>
        </p:nvSpPr>
        <p:spPr>
          <a:xfrm>
            <a:off x="335360" y="6093296"/>
            <a:ext cx="1728192" cy="646331"/>
          </a:xfrm>
          <a:prstGeom prst="rect">
            <a:avLst/>
          </a:prstGeom>
          <a:noFill/>
        </p:spPr>
        <p:txBody>
          <a:bodyPr wrap="square">
            <a:spAutoFit/>
          </a:bodyPr>
          <a:lstStyle/>
          <a:p>
            <a:r>
              <a:rPr lang="zh-TW" altLang="en-US" dirty="0"/>
              <a:t>N individuals, or </a:t>
            </a:r>
            <a:br>
              <a:rPr lang="en-US" altLang="zh-TW" dirty="0"/>
            </a:br>
            <a:r>
              <a:rPr lang="en-US" altLang="zh-TW" dirty="0"/>
              <a:t>E</a:t>
            </a:r>
            <a:r>
              <a:rPr lang="zh-TW" altLang="en-US" dirty="0"/>
              <a:t>ntities</a:t>
            </a:r>
          </a:p>
        </p:txBody>
      </p:sp>
      <p:sp>
        <p:nvSpPr>
          <p:cNvPr id="8" name="文字方塊 7">
            <a:extLst>
              <a:ext uri="{FF2B5EF4-FFF2-40B4-BE49-F238E27FC236}">
                <a16:creationId xmlns:a16="http://schemas.microsoft.com/office/drawing/2014/main" id="{0384EF8C-A3DC-49CB-A0F5-5604966CD7B0}"/>
              </a:ext>
            </a:extLst>
          </p:cNvPr>
          <p:cNvSpPr txBox="1"/>
          <p:nvPr/>
        </p:nvSpPr>
        <p:spPr>
          <a:xfrm>
            <a:off x="7104112" y="1192711"/>
            <a:ext cx="3960440" cy="369332"/>
          </a:xfrm>
          <a:prstGeom prst="rect">
            <a:avLst/>
          </a:prstGeom>
          <a:noFill/>
        </p:spPr>
        <p:txBody>
          <a:bodyPr wrap="square">
            <a:spAutoFit/>
          </a:bodyPr>
          <a:lstStyle/>
          <a:p>
            <a:r>
              <a:rPr lang="zh-TW" altLang="en-US"/>
              <a:t>Each attribute A</a:t>
            </a:r>
            <a:r>
              <a:rPr lang="zh-TW" altLang="en-US" baseline="-25000"/>
              <a:t>j</a:t>
            </a:r>
            <a:r>
              <a:rPr lang="zh-TW" altLang="en-US"/>
              <a:t> has </a:t>
            </a:r>
            <a:r>
              <a:rPr lang="en-US" altLang="zh-TW"/>
              <a:t>|</a:t>
            </a:r>
            <a:r>
              <a:rPr lang="zh-TW" altLang="en-US"/>
              <a:t>A</a:t>
            </a:r>
            <a:r>
              <a:rPr lang="zh-TW" altLang="en-US" baseline="-25000"/>
              <a:t>j</a:t>
            </a:r>
            <a:r>
              <a:rPr lang="en-US" altLang="zh-TW"/>
              <a:t>|</a:t>
            </a:r>
            <a:r>
              <a:rPr lang="zh-TW" altLang="en-US"/>
              <a:t> possible values</a:t>
            </a:r>
            <a:endParaRPr lang="zh-TW" altLang="en-US" dirty="0"/>
          </a:p>
        </p:txBody>
      </p:sp>
      <p:sp>
        <p:nvSpPr>
          <p:cNvPr id="10" name="文字方塊 9">
            <a:extLst>
              <a:ext uri="{FF2B5EF4-FFF2-40B4-BE49-F238E27FC236}">
                <a16:creationId xmlns:a16="http://schemas.microsoft.com/office/drawing/2014/main" id="{1BE5B977-D65D-45C9-9864-028EDFEC36E9}"/>
              </a:ext>
            </a:extLst>
          </p:cNvPr>
          <p:cNvSpPr txBox="1"/>
          <p:nvPr/>
        </p:nvSpPr>
        <p:spPr>
          <a:xfrm>
            <a:off x="10308467" y="2091815"/>
            <a:ext cx="1476165" cy="1200329"/>
          </a:xfrm>
          <a:prstGeom prst="rect">
            <a:avLst/>
          </a:prstGeom>
          <a:noFill/>
        </p:spPr>
        <p:txBody>
          <a:bodyPr wrap="square">
            <a:spAutoFit/>
          </a:bodyPr>
          <a:lstStyle/>
          <a:p>
            <a:r>
              <a:rPr lang="zh-TW" altLang="en-US" dirty="0"/>
              <a:t>x</a:t>
            </a:r>
            <a:r>
              <a:rPr lang="zh-TW" altLang="en-US" baseline="-25000" dirty="0"/>
              <a:t>ij</a:t>
            </a:r>
            <a:r>
              <a:rPr lang="zh-TW" altLang="en-US" dirty="0"/>
              <a:t> denoting the value of attribute j</a:t>
            </a:r>
          </a:p>
          <a:p>
            <a:r>
              <a:rPr lang="zh-TW" altLang="en-US" dirty="0"/>
              <a:t>for entity i</a:t>
            </a:r>
          </a:p>
        </p:txBody>
      </p:sp>
    </p:spTree>
    <p:extLst>
      <p:ext uri="{BB962C8B-B14F-4D97-AF65-F5344CB8AC3E}">
        <p14:creationId xmlns:p14="http://schemas.microsoft.com/office/powerpoint/2010/main" val="327182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A02AEE-D096-464E-AC07-42B89D5CE775}"/>
              </a:ext>
            </a:extLst>
          </p:cNvPr>
          <p:cNvSpPr>
            <a:spLocks noGrp="1"/>
          </p:cNvSpPr>
          <p:nvPr>
            <p:ph type="title"/>
          </p:nvPr>
        </p:nvSpPr>
        <p:spPr/>
        <p:txBody>
          <a:bodyPr/>
          <a:lstStyle/>
          <a:p>
            <a:r>
              <a:rPr lang="en-US" altLang="zh-TW" dirty="0"/>
              <a:t>Elements of a Relational Database System</a:t>
            </a:r>
            <a:endParaRPr lang="zh-TW" altLang="en-US" dirty="0"/>
          </a:p>
        </p:txBody>
      </p:sp>
      <p:sp>
        <p:nvSpPr>
          <p:cNvPr id="3" name="內容版面配置區 2">
            <a:extLst>
              <a:ext uri="{FF2B5EF4-FFF2-40B4-BE49-F238E27FC236}">
                <a16:creationId xmlns:a16="http://schemas.microsoft.com/office/drawing/2014/main" id="{C6ED5A11-2533-4F3C-A027-D3DD81A361EF}"/>
              </a:ext>
            </a:extLst>
          </p:cNvPr>
          <p:cNvSpPr>
            <a:spLocks noGrp="1"/>
          </p:cNvSpPr>
          <p:nvPr>
            <p:ph idx="1"/>
          </p:nvPr>
        </p:nvSpPr>
        <p:spPr/>
        <p:txBody>
          <a:bodyPr/>
          <a:lstStyle/>
          <a:p>
            <a:r>
              <a:rPr lang="en-US" altLang="zh-TW" dirty="0"/>
              <a:t>Primary key </a:t>
            </a:r>
            <a:r>
              <a:rPr lang="zh-TW" altLang="en-US" dirty="0"/>
              <a:t>主鍵</a:t>
            </a:r>
            <a:endParaRPr lang="en-US" altLang="zh-TW" dirty="0"/>
          </a:p>
          <a:p>
            <a:pPr lvl="1"/>
            <a:r>
              <a:rPr lang="en-US" altLang="zh-TW" dirty="0"/>
              <a:t>Uniquely identifies a row </a:t>
            </a:r>
            <a:r>
              <a:rPr lang="zh-TW" altLang="en-US" dirty="0"/>
              <a:t>識別項</a:t>
            </a:r>
            <a:endParaRPr lang="en-US" altLang="zh-TW" dirty="0"/>
          </a:p>
          <a:p>
            <a:pPr lvl="1"/>
            <a:r>
              <a:rPr lang="en-US" altLang="zh-TW" dirty="0"/>
              <a:t>Consists of one or more column names </a:t>
            </a:r>
            <a:r>
              <a:rPr lang="zh-TW" altLang="en-US" dirty="0"/>
              <a:t>可以是組合鍵</a:t>
            </a:r>
            <a:endParaRPr lang="en-US" altLang="zh-TW" dirty="0"/>
          </a:p>
          <a:p>
            <a:r>
              <a:rPr lang="en-US" altLang="zh-TW" dirty="0"/>
              <a:t>Foreign key </a:t>
            </a:r>
            <a:r>
              <a:rPr lang="zh-TW" altLang="en-US" dirty="0"/>
              <a:t>外來鍵</a:t>
            </a:r>
            <a:r>
              <a:rPr lang="en-US" altLang="zh-TW" dirty="0"/>
              <a:t>/</a:t>
            </a:r>
            <a:r>
              <a:rPr lang="zh-TW" altLang="en-US" dirty="0"/>
              <a:t>外部鍵</a:t>
            </a:r>
            <a:endParaRPr lang="en-US" altLang="zh-TW" dirty="0"/>
          </a:p>
          <a:p>
            <a:pPr lvl="1"/>
            <a:r>
              <a:rPr lang="en-US" altLang="zh-TW" dirty="0"/>
              <a:t>Links one table to attributes in another</a:t>
            </a:r>
          </a:p>
          <a:p>
            <a:r>
              <a:rPr lang="en-US" altLang="zh-TW" dirty="0"/>
              <a:t>View/virtual table </a:t>
            </a:r>
            <a:r>
              <a:rPr lang="zh-TW" altLang="en-US" dirty="0"/>
              <a:t>檢視表</a:t>
            </a:r>
            <a:endParaRPr lang="en-US" altLang="zh-TW" dirty="0"/>
          </a:p>
          <a:p>
            <a:pPr lvl="1"/>
            <a:r>
              <a:rPr lang="en-US" altLang="zh-TW" dirty="0"/>
              <a:t>Result of a query that returns selected rows and columns from one or more tables</a:t>
            </a:r>
          </a:p>
          <a:p>
            <a:pPr lvl="1"/>
            <a:r>
              <a:rPr lang="en-US" altLang="zh-TW" dirty="0"/>
              <a:t>Views are often used for security purposes </a:t>
            </a:r>
            <a:r>
              <a:rPr lang="zh-TW" altLang="en-US" dirty="0"/>
              <a:t>唯讀、遮蔽</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2085C606-D2B9-4F83-8113-CD55B20F167A}"/>
              </a:ext>
            </a:extLst>
          </p:cNvPr>
          <p:cNvSpPr>
            <a:spLocks noGrp="1"/>
          </p:cNvSpPr>
          <p:nvPr>
            <p:ph type="sldNum" sz="quarter" idx="12"/>
          </p:nvPr>
        </p:nvSpPr>
        <p:spPr/>
        <p:txBody>
          <a:bodyPr/>
          <a:lstStyle/>
          <a:p>
            <a:fld id="{06AFB70A-E524-49E4-8F5C-48BFBE4381EC}" type="slidenum">
              <a:rPr lang="en-US" altLang="zh-TW" smtClean="0"/>
              <a:pPr/>
              <a:t>18</a:t>
            </a:fld>
            <a:endParaRPr lang="en-US" altLang="zh-TW"/>
          </a:p>
        </p:txBody>
      </p:sp>
    </p:spTree>
    <p:extLst>
      <p:ext uri="{BB962C8B-B14F-4D97-AF65-F5344CB8AC3E}">
        <p14:creationId xmlns:p14="http://schemas.microsoft.com/office/powerpoint/2010/main" val="161957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7A8B65A-C697-4627-8C7A-B6EA04C39078}"/>
              </a:ext>
            </a:extLst>
          </p:cNvPr>
          <p:cNvSpPr>
            <a:spLocks noGrp="1"/>
          </p:cNvSpPr>
          <p:nvPr>
            <p:ph type="sldNum" sz="quarter" idx="12"/>
          </p:nvPr>
        </p:nvSpPr>
        <p:spPr/>
        <p:txBody>
          <a:bodyPr/>
          <a:lstStyle/>
          <a:p>
            <a:fld id="{0BC55746-04A1-42DC-A0BC-1E09A8E18DBD}" type="slidenum">
              <a:rPr lang="en-US" altLang="zh-TW" smtClean="0"/>
              <a:pPr/>
              <a:t>19</a:t>
            </a:fld>
            <a:endParaRPr lang="en-US" altLang="zh-TW"/>
          </a:p>
        </p:txBody>
      </p:sp>
      <p:sp>
        <p:nvSpPr>
          <p:cNvPr id="3" name="標題 2">
            <a:extLst>
              <a:ext uri="{FF2B5EF4-FFF2-40B4-BE49-F238E27FC236}">
                <a16:creationId xmlns:a16="http://schemas.microsoft.com/office/drawing/2014/main" id="{150C0A52-F8A2-435E-A319-1847B207237F}"/>
              </a:ext>
            </a:extLst>
          </p:cNvPr>
          <p:cNvSpPr>
            <a:spLocks noGrp="1"/>
          </p:cNvSpPr>
          <p:nvPr>
            <p:ph type="title"/>
          </p:nvPr>
        </p:nvSpPr>
        <p:spPr/>
        <p:txBody>
          <a:bodyPr/>
          <a:lstStyle/>
          <a:p>
            <a:r>
              <a:rPr lang="en-US" altLang="zh-TW" dirty="0"/>
              <a:t>Figure 5.4 Relational Database Example</a:t>
            </a:r>
            <a:endParaRPr lang="zh-TW" altLang="en-US" dirty="0"/>
          </a:p>
        </p:txBody>
      </p:sp>
      <p:pic>
        <p:nvPicPr>
          <p:cNvPr id="5" name="圖片 4">
            <a:extLst>
              <a:ext uri="{FF2B5EF4-FFF2-40B4-BE49-F238E27FC236}">
                <a16:creationId xmlns:a16="http://schemas.microsoft.com/office/drawing/2014/main" id="{5DAA3AAF-D4AE-454E-AF3F-0B9DC0DB2542}"/>
              </a:ext>
            </a:extLst>
          </p:cNvPr>
          <p:cNvPicPr>
            <a:picLocks noChangeAspect="1"/>
          </p:cNvPicPr>
          <p:nvPr/>
        </p:nvPicPr>
        <p:blipFill>
          <a:blip r:embed="rId2"/>
          <a:stretch>
            <a:fillRect/>
          </a:stretch>
        </p:blipFill>
        <p:spPr>
          <a:xfrm>
            <a:off x="0" y="1795263"/>
            <a:ext cx="12192000" cy="4658073"/>
          </a:xfrm>
          <a:prstGeom prst="rect">
            <a:avLst/>
          </a:prstGeom>
        </p:spPr>
      </p:pic>
    </p:spTree>
    <p:extLst>
      <p:ext uri="{BB962C8B-B14F-4D97-AF65-F5344CB8AC3E}">
        <p14:creationId xmlns:p14="http://schemas.microsoft.com/office/powerpoint/2010/main" val="221366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C0B5CA-1DB5-4374-B6E7-177461FBBB8F}"/>
              </a:ext>
            </a:extLst>
          </p:cNvPr>
          <p:cNvSpPr>
            <a:spLocks noGrp="1"/>
          </p:cNvSpPr>
          <p:nvPr>
            <p:ph type="title"/>
          </p:nvPr>
        </p:nvSpPr>
        <p:spPr/>
        <p:txBody>
          <a:bodyPr/>
          <a:lstStyle/>
          <a:p>
            <a:r>
              <a:rPr lang="en-US" altLang="zh-TW" dirty="0"/>
              <a:t>Outline </a:t>
            </a:r>
            <a:r>
              <a:rPr lang="zh-TW" altLang="en-US" dirty="0"/>
              <a:t>大綱</a:t>
            </a:r>
          </a:p>
        </p:txBody>
      </p:sp>
      <p:sp>
        <p:nvSpPr>
          <p:cNvPr id="7" name="內容版面配置區 6">
            <a:extLst>
              <a:ext uri="{FF2B5EF4-FFF2-40B4-BE49-F238E27FC236}">
                <a16:creationId xmlns:a16="http://schemas.microsoft.com/office/drawing/2014/main" id="{1CA0BD4D-B1CA-405E-ABD0-44E05AAEB549}"/>
              </a:ext>
            </a:extLst>
          </p:cNvPr>
          <p:cNvSpPr>
            <a:spLocks noGrp="1"/>
          </p:cNvSpPr>
          <p:nvPr>
            <p:ph idx="1"/>
          </p:nvPr>
        </p:nvSpPr>
        <p:spPr/>
        <p:txBody>
          <a:bodyPr/>
          <a:lstStyle/>
          <a:p>
            <a:r>
              <a:rPr lang="en-US" altLang="zh-TW" dirty="0"/>
              <a:t>The Need for Database Security</a:t>
            </a:r>
          </a:p>
          <a:p>
            <a:r>
              <a:rPr lang="en-US" altLang="zh-TW" dirty="0"/>
              <a:t>Database Management Systems</a:t>
            </a:r>
          </a:p>
          <a:p>
            <a:r>
              <a:rPr lang="en-US" altLang="zh-TW" dirty="0"/>
              <a:t>Relational Databases</a:t>
            </a:r>
          </a:p>
          <a:p>
            <a:r>
              <a:rPr lang="en-US" altLang="zh-TW" dirty="0"/>
              <a:t>SQL Injection Attacks</a:t>
            </a:r>
          </a:p>
          <a:p>
            <a:r>
              <a:rPr lang="en-US" altLang="zh-TW" dirty="0"/>
              <a:t>Database Access Control</a:t>
            </a:r>
          </a:p>
          <a:p>
            <a:r>
              <a:rPr lang="en-US" altLang="zh-TW" dirty="0"/>
              <a:t>Inference</a:t>
            </a:r>
          </a:p>
          <a:p>
            <a:r>
              <a:rPr lang="en-US" altLang="zh-TW" dirty="0"/>
              <a:t>Database Encryption</a:t>
            </a:r>
          </a:p>
          <a:p>
            <a:r>
              <a:rPr lang="en-US" altLang="zh-TW" dirty="0"/>
              <a:t>Data Center Security</a:t>
            </a:r>
          </a:p>
        </p:txBody>
      </p:sp>
      <p:sp>
        <p:nvSpPr>
          <p:cNvPr id="4" name="投影片編號版面配置區 3">
            <a:extLst>
              <a:ext uri="{FF2B5EF4-FFF2-40B4-BE49-F238E27FC236}">
                <a16:creationId xmlns:a16="http://schemas.microsoft.com/office/drawing/2014/main" id="{747C0C72-ED20-4FBB-8F24-3FEDE3E8DD8A}"/>
              </a:ext>
            </a:extLst>
          </p:cNvPr>
          <p:cNvSpPr>
            <a:spLocks noGrp="1"/>
          </p:cNvSpPr>
          <p:nvPr>
            <p:ph type="sldNum" sz="quarter" idx="12"/>
          </p:nvPr>
        </p:nvSpPr>
        <p:spPr/>
        <p:txBody>
          <a:bodyPr/>
          <a:lstStyle/>
          <a:p>
            <a:fld id="{06AFB70A-E524-49E4-8F5C-48BFBE4381EC}" type="slidenum">
              <a:rPr lang="en-US" altLang="zh-TW" smtClean="0"/>
              <a:pPr/>
              <a:t>2</a:t>
            </a:fld>
            <a:endParaRPr lang="en-US" altLang="zh-TW"/>
          </a:p>
        </p:txBody>
      </p:sp>
    </p:spTree>
    <p:extLst>
      <p:ext uri="{BB962C8B-B14F-4D97-AF65-F5344CB8AC3E}">
        <p14:creationId xmlns:p14="http://schemas.microsoft.com/office/powerpoint/2010/main" val="64933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93576A-088A-4C4E-8AE4-A1722D45D9DF}"/>
              </a:ext>
            </a:extLst>
          </p:cNvPr>
          <p:cNvSpPr>
            <a:spLocks noGrp="1"/>
          </p:cNvSpPr>
          <p:nvPr>
            <p:ph type="sldNum" sz="quarter" idx="12"/>
          </p:nvPr>
        </p:nvSpPr>
        <p:spPr/>
        <p:txBody>
          <a:bodyPr/>
          <a:lstStyle/>
          <a:p>
            <a:fld id="{0BC55746-04A1-42DC-A0BC-1E09A8E18DBD}" type="slidenum">
              <a:rPr lang="en-US" altLang="zh-TW" smtClean="0"/>
              <a:pPr/>
              <a:t>20</a:t>
            </a:fld>
            <a:endParaRPr lang="en-US" altLang="zh-TW"/>
          </a:p>
        </p:txBody>
      </p:sp>
      <p:sp>
        <p:nvSpPr>
          <p:cNvPr id="3" name="標題 2">
            <a:extLst>
              <a:ext uri="{FF2B5EF4-FFF2-40B4-BE49-F238E27FC236}">
                <a16:creationId xmlns:a16="http://schemas.microsoft.com/office/drawing/2014/main" id="{34DC69F9-EE7F-4D27-A542-AB7B1437570C}"/>
              </a:ext>
            </a:extLst>
          </p:cNvPr>
          <p:cNvSpPr>
            <a:spLocks noGrp="1"/>
          </p:cNvSpPr>
          <p:nvPr>
            <p:ph type="title"/>
          </p:nvPr>
        </p:nvSpPr>
        <p:spPr/>
        <p:txBody>
          <a:bodyPr/>
          <a:lstStyle/>
          <a:p>
            <a:r>
              <a:rPr lang="en-US" altLang="zh-TW" dirty="0"/>
              <a:t>Figure 5.4 Relational Database Example</a:t>
            </a:r>
            <a:endParaRPr lang="zh-TW" altLang="en-US" dirty="0"/>
          </a:p>
        </p:txBody>
      </p:sp>
      <p:pic>
        <p:nvPicPr>
          <p:cNvPr id="5" name="圖片 4">
            <a:extLst>
              <a:ext uri="{FF2B5EF4-FFF2-40B4-BE49-F238E27FC236}">
                <a16:creationId xmlns:a16="http://schemas.microsoft.com/office/drawing/2014/main" id="{2D31ABFA-2FC2-4B93-9A3C-951FE43D909E}"/>
              </a:ext>
            </a:extLst>
          </p:cNvPr>
          <p:cNvPicPr>
            <a:picLocks noChangeAspect="1"/>
          </p:cNvPicPr>
          <p:nvPr/>
        </p:nvPicPr>
        <p:blipFill>
          <a:blip r:embed="rId2"/>
          <a:stretch>
            <a:fillRect/>
          </a:stretch>
        </p:blipFill>
        <p:spPr>
          <a:xfrm>
            <a:off x="1389717" y="1691322"/>
            <a:ext cx="6506483" cy="4439270"/>
          </a:xfrm>
          <a:prstGeom prst="rect">
            <a:avLst/>
          </a:prstGeom>
        </p:spPr>
      </p:pic>
    </p:spTree>
    <p:extLst>
      <p:ext uri="{BB962C8B-B14F-4D97-AF65-F5344CB8AC3E}">
        <p14:creationId xmlns:p14="http://schemas.microsoft.com/office/powerpoint/2010/main" val="764521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3F30BC2-399E-4144-921F-660270BD9224}"/>
              </a:ext>
            </a:extLst>
          </p:cNvPr>
          <p:cNvSpPr>
            <a:spLocks noGrp="1"/>
          </p:cNvSpPr>
          <p:nvPr>
            <p:ph type="title"/>
          </p:nvPr>
        </p:nvSpPr>
        <p:spPr/>
        <p:txBody>
          <a:bodyPr/>
          <a:lstStyle/>
          <a:p>
            <a:r>
              <a:rPr lang="en-US" altLang="zh-TW" dirty="0"/>
              <a:t>Structured Query Language (SQL)</a:t>
            </a:r>
            <a:endParaRPr lang="zh-TW" altLang="en-US" dirty="0"/>
          </a:p>
        </p:txBody>
      </p:sp>
      <p:sp>
        <p:nvSpPr>
          <p:cNvPr id="6" name="內容版面配置區 5">
            <a:extLst>
              <a:ext uri="{FF2B5EF4-FFF2-40B4-BE49-F238E27FC236}">
                <a16:creationId xmlns:a16="http://schemas.microsoft.com/office/drawing/2014/main" id="{A776F363-21BC-45DE-93B7-BEDFD6C621B7}"/>
              </a:ext>
            </a:extLst>
          </p:cNvPr>
          <p:cNvSpPr>
            <a:spLocks noGrp="1"/>
          </p:cNvSpPr>
          <p:nvPr>
            <p:ph idx="1"/>
          </p:nvPr>
        </p:nvSpPr>
        <p:spPr/>
        <p:txBody>
          <a:bodyPr>
            <a:normAutofit/>
          </a:bodyPr>
          <a:lstStyle/>
          <a:p>
            <a:r>
              <a:rPr lang="en-US" altLang="zh-TW" dirty="0"/>
              <a:t>Standardized language to define schema, manipulate, and query data in a relational database</a:t>
            </a:r>
          </a:p>
          <a:p>
            <a:r>
              <a:rPr lang="en-US" altLang="zh-TW" dirty="0"/>
              <a:t>Several similar versions of ANSI/ISO standard</a:t>
            </a:r>
          </a:p>
          <a:p>
            <a:r>
              <a:rPr lang="en-US" altLang="zh-TW" dirty="0"/>
              <a:t>All follow the same basic syntax and semantics</a:t>
            </a:r>
          </a:p>
          <a:p>
            <a:r>
              <a:rPr lang="en-US" altLang="zh-TW" dirty="0"/>
              <a:t>SQL statements can be used to:</a:t>
            </a:r>
          </a:p>
          <a:p>
            <a:pPr lvl="1"/>
            <a:r>
              <a:rPr lang="en-US" altLang="zh-TW" dirty="0"/>
              <a:t>Create tables </a:t>
            </a:r>
          </a:p>
          <a:p>
            <a:pPr lvl="1"/>
            <a:r>
              <a:rPr lang="en-US" altLang="zh-TW" dirty="0"/>
              <a:t>Insert and delete data in tables </a:t>
            </a:r>
          </a:p>
          <a:p>
            <a:pPr lvl="1"/>
            <a:r>
              <a:rPr lang="en-US" altLang="zh-TW" dirty="0"/>
              <a:t>Create views </a:t>
            </a:r>
          </a:p>
          <a:p>
            <a:pPr lvl="1"/>
            <a:r>
              <a:rPr lang="en-US" altLang="zh-TW" dirty="0"/>
              <a:t>Retrieve data with query statements</a:t>
            </a:r>
          </a:p>
          <a:p>
            <a:endParaRPr lang="zh-TW" altLang="en-US" dirty="0"/>
          </a:p>
        </p:txBody>
      </p:sp>
      <p:sp>
        <p:nvSpPr>
          <p:cNvPr id="2" name="投影片編號版面配置區 1">
            <a:extLst>
              <a:ext uri="{FF2B5EF4-FFF2-40B4-BE49-F238E27FC236}">
                <a16:creationId xmlns:a16="http://schemas.microsoft.com/office/drawing/2014/main" id="{34F43173-1136-4B73-A946-9DF24BC4CA8B}"/>
              </a:ext>
            </a:extLst>
          </p:cNvPr>
          <p:cNvSpPr>
            <a:spLocks noGrp="1"/>
          </p:cNvSpPr>
          <p:nvPr>
            <p:ph type="sldNum" sz="quarter" idx="12"/>
          </p:nvPr>
        </p:nvSpPr>
        <p:spPr/>
        <p:txBody>
          <a:bodyPr/>
          <a:lstStyle/>
          <a:p>
            <a:fld id="{0BC55746-04A1-42DC-A0BC-1E09A8E18DBD}" type="slidenum">
              <a:rPr lang="en-US" altLang="zh-TW" smtClean="0"/>
              <a:pPr/>
              <a:t>21</a:t>
            </a:fld>
            <a:endParaRPr lang="en-US" altLang="zh-TW"/>
          </a:p>
        </p:txBody>
      </p:sp>
    </p:spTree>
    <p:extLst>
      <p:ext uri="{BB962C8B-B14F-4D97-AF65-F5344CB8AC3E}">
        <p14:creationId xmlns:p14="http://schemas.microsoft.com/office/powerpoint/2010/main" val="1008508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F6F3E4C-7D10-4A47-B4A8-4AE8C6C30A6A}"/>
              </a:ext>
            </a:extLst>
          </p:cNvPr>
          <p:cNvSpPr>
            <a:spLocks noGrp="1"/>
          </p:cNvSpPr>
          <p:nvPr>
            <p:ph type="sldNum" sz="quarter" idx="12"/>
          </p:nvPr>
        </p:nvSpPr>
        <p:spPr/>
        <p:txBody>
          <a:bodyPr/>
          <a:lstStyle/>
          <a:p>
            <a:fld id="{06AFB70A-E524-49E4-8F5C-48BFBE4381EC}" type="slidenum">
              <a:rPr lang="en-US" altLang="zh-TW" smtClean="0"/>
              <a:pPr/>
              <a:t>22</a:t>
            </a:fld>
            <a:endParaRPr lang="en-US" altLang="zh-TW"/>
          </a:p>
        </p:txBody>
      </p:sp>
      <p:sp>
        <p:nvSpPr>
          <p:cNvPr id="7" name="標題 6">
            <a:extLst>
              <a:ext uri="{FF2B5EF4-FFF2-40B4-BE49-F238E27FC236}">
                <a16:creationId xmlns:a16="http://schemas.microsoft.com/office/drawing/2014/main" id="{699985C0-C5FB-4FB8-B822-23639D8D17D3}"/>
              </a:ext>
            </a:extLst>
          </p:cNvPr>
          <p:cNvSpPr>
            <a:spLocks noGrp="1"/>
          </p:cNvSpPr>
          <p:nvPr>
            <p:ph type="title"/>
          </p:nvPr>
        </p:nvSpPr>
        <p:spPr/>
        <p:txBody>
          <a:bodyPr/>
          <a:lstStyle/>
          <a:p>
            <a:r>
              <a:rPr lang="en-US" altLang="zh-TW" dirty="0"/>
              <a:t>DDL: Create Table</a:t>
            </a:r>
            <a:br>
              <a:rPr lang="en-US" altLang="zh-TW" dirty="0"/>
            </a:br>
            <a:endParaRPr lang="zh-TW" altLang="en-US" dirty="0"/>
          </a:p>
        </p:txBody>
      </p:sp>
      <p:pic>
        <p:nvPicPr>
          <p:cNvPr id="6" name="圖片 5">
            <a:extLst>
              <a:ext uri="{FF2B5EF4-FFF2-40B4-BE49-F238E27FC236}">
                <a16:creationId xmlns:a16="http://schemas.microsoft.com/office/drawing/2014/main" id="{DCB4C595-31B5-4C30-8388-84C53F5C08B8}"/>
              </a:ext>
            </a:extLst>
          </p:cNvPr>
          <p:cNvPicPr>
            <a:picLocks noChangeAspect="1"/>
          </p:cNvPicPr>
          <p:nvPr/>
        </p:nvPicPr>
        <p:blipFill>
          <a:blip r:embed="rId2"/>
          <a:stretch>
            <a:fillRect/>
          </a:stretch>
        </p:blipFill>
        <p:spPr>
          <a:xfrm>
            <a:off x="831273" y="1450053"/>
            <a:ext cx="10345594" cy="5363323"/>
          </a:xfrm>
          <a:prstGeom prst="rect">
            <a:avLst/>
          </a:prstGeom>
        </p:spPr>
      </p:pic>
    </p:spTree>
    <p:extLst>
      <p:ext uri="{BB962C8B-B14F-4D97-AF65-F5344CB8AC3E}">
        <p14:creationId xmlns:p14="http://schemas.microsoft.com/office/powerpoint/2010/main" val="3923082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A42B03E-7D39-4CDB-ADB8-6015779AD4DE}"/>
              </a:ext>
            </a:extLst>
          </p:cNvPr>
          <p:cNvSpPr>
            <a:spLocks noGrp="1"/>
          </p:cNvSpPr>
          <p:nvPr>
            <p:ph type="sldNum" sz="quarter" idx="12"/>
          </p:nvPr>
        </p:nvSpPr>
        <p:spPr/>
        <p:txBody>
          <a:bodyPr/>
          <a:lstStyle/>
          <a:p>
            <a:fld id="{06AFB70A-E524-49E4-8F5C-48BFBE4381EC}" type="slidenum">
              <a:rPr lang="en-US" altLang="zh-TW" smtClean="0"/>
              <a:pPr/>
              <a:t>23</a:t>
            </a:fld>
            <a:endParaRPr lang="en-US" altLang="zh-TW"/>
          </a:p>
        </p:txBody>
      </p:sp>
      <p:sp>
        <p:nvSpPr>
          <p:cNvPr id="5" name="標題 4">
            <a:extLst>
              <a:ext uri="{FF2B5EF4-FFF2-40B4-BE49-F238E27FC236}">
                <a16:creationId xmlns:a16="http://schemas.microsoft.com/office/drawing/2014/main" id="{8E641848-D4A8-4E4E-A64D-4CA609B0F7E3}"/>
              </a:ext>
            </a:extLst>
          </p:cNvPr>
          <p:cNvSpPr>
            <a:spLocks noGrp="1"/>
          </p:cNvSpPr>
          <p:nvPr>
            <p:ph type="title"/>
          </p:nvPr>
        </p:nvSpPr>
        <p:spPr/>
        <p:txBody>
          <a:bodyPr/>
          <a:lstStyle/>
          <a:p>
            <a:r>
              <a:rPr lang="en-US" altLang="zh-TW" dirty="0"/>
              <a:t>DDL: Create View</a:t>
            </a:r>
            <a:endParaRPr lang="zh-TW" altLang="en-US" dirty="0"/>
          </a:p>
        </p:txBody>
      </p:sp>
      <p:pic>
        <p:nvPicPr>
          <p:cNvPr id="7" name="圖片 6">
            <a:extLst>
              <a:ext uri="{FF2B5EF4-FFF2-40B4-BE49-F238E27FC236}">
                <a16:creationId xmlns:a16="http://schemas.microsoft.com/office/drawing/2014/main" id="{C20FF0D5-6449-46DC-87C8-B6AB63F1C1EC}"/>
              </a:ext>
            </a:extLst>
          </p:cNvPr>
          <p:cNvPicPr>
            <a:picLocks noChangeAspect="1"/>
          </p:cNvPicPr>
          <p:nvPr/>
        </p:nvPicPr>
        <p:blipFill>
          <a:blip r:embed="rId2"/>
          <a:stretch>
            <a:fillRect/>
          </a:stretch>
        </p:blipFill>
        <p:spPr>
          <a:xfrm>
            <a:off x="1055440" y="2457314"/>
            <a:ext cx="9859751" cy="1943371"/>
          </a:xfrm>
          <a:prstGeom prst="rect">
            <a:avLst/>
          </a:prstGeom>
        </p:spPr>
      </p:pic>
    </p:spTree>
    <p:extLst>
      <p:ext uri="{BB962C8B-B14F-4D97-AF65-F5344CB8AC3E}">
        <p14:creationId xmlns:p14="http://schemas.microsoft.com/office/powerpoint/2010/main" val="408555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6D374FD-840B-4D93-BFFF-6DAA146D8FB3}"/>
              </a:ext>
            </a:extLst>
          </p:cNvPr>
          <p:cNvSpPr>
            <a:spLocks noGrp="1"/>
          </p:cNvSpPr>
          <p:nvPr>
            <p:ph type="sldNum" sz="quarter" idx="12"/>
          </p:nvPr>
        </p:nvSpPr>
        <p:spPr/>
        <p:txBody>
          <a:bodyPr/>
          <a:lstStyle/>
          <a:p>
            <a:fld id="{0BC55746-04A1-42DC-A0BC-1E09A8E18DBD}" type="slidenum">
              <a:rPr lang="en-US" altLang="zh-TW" smtClean="0"/>
              <a:pPr/>
              <a:t>24</a:t>
            </a:fld>
            <a:endParaRPr lang="en-US" altLang="zh-TW"/>
          </a:p>
        </p:txBody>
      </p:sp>
      <p:pic>
        <p:nvPicPr>
          <p:cNvPr id="5" name="圖片 4">
            <a:extLst>
              <a:ext uri="{FF2B5EF4-FFF2-40B4-BE49-F238E27FC236}">
                <a16:creationId xmlns:a16="http://schemas.microsoft.com/office/drawing/2014/main" id="{452BCF49-7FEA-4A52-8FEA-E7F40D7AE637}"/>
              </a:ext>
            </a:extLst>
          </p:cNvPr>
          <p:cNvPicPr>
            <a:picLocks noChangeAspect="1"/>
          </p:cNvPicPr>
          <p:nvPr/>
        </p:nvPicPr>
        <p:blipFill>
          <a:blip r:embed="rId2"/>
          <a:stretch>
            <a:fillRect/>
          </a:stretch>
        </p:blipFill>
        <p:spPr>
          <a:xfrm>
            <a:off x="983432" y="148416"/>
            <a:ext cx="7488832" cy="6524363"/>
          </a:xfrm>
          <a:prstGeom prst="rect">
            <a:avLst/>
          </a:prstGeom>
        </p:spPr>
      </p:pic>
      <p:sp>
        <p:nvSpPr>
          <p:cNvPr id="8" name="語音泡泡: 圓角矩形 7">
            <a:extLst>
              <a:ext uri="{FF2B5EF4-FFF2-40B4-BE49-F238E27FC236}">
                <a16:creationId xmlns:a16="http://schemas.microsoft.com/office/drawing/2014/main" id="{4A9B50B2-223B-45DC-8D63-AB65745E0E94}"/>
              </a:ext>
            </a:extLst>
          </p:cNvPr>
          <p:cNvSpPr/>
          <p:nvPr/>
        </p:nvSpPr>
        <p:spPr>
          <a:xfrm>
            <a:off x="8976320" y="3284984"/>
            <a:ext cx="1800200" cy="1325562"/>
          </a:xfrm>
          <a:prstGeom prst="wedgeRoundRectCallout">
            <a:avLst>
              <a:gd name="adj1" fmla="val -206983"/>
              <a:gd name="adj2" fmla="val 450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使用 </a:t>
            </a:r>
            <a:r>
              <a:rPr lang="en-US" altLang="zh-TW" dirty="0"/>
              <a:t>OUTPUT </a:t>
            </a:r>
            <a:r>
              <a:rPr lang="zh-TW" altLang="en-US" dirty="0"/>
              <a:t>儲存參數中的語句所產生的結果集</a:t>
            </a:r>
          </a:p>
        </p:txBody>
      </p:sp>
      <p:sp>
        <p:nvSpPr>
          <p:cNvPr id="9" name="語音泡泡: 圓角矩形 8">
            <a:extLst>
              <a:ext uri="{FF2B5EF4-FFF2-40B4-BE49-F238E27FC236}">
                <a16:creationId xmlns:a16="http://schemas.microsoft.com/office/drawing/2014/main" id="{FA2612FB-1C7A-431B-8198-8B849E861787}"/>
              </a:ext>
            </a:extLst>
          </p:cNvPr>
          <p:cNvSpPr/>
          <p:nvPr/>
        </p:nvSpPr>
        <p:spPr>
          <a:xfrm>
            <a:off x="8976320" y="1810130"/>
            <a:ext cx="1800200" cy="1325562"/>
          </a:xfrm>
          <a:prstGeom prst="wedgeRoundRectCallout">
            <a:avLst>
              <a:gd name="adj1" fmla="val -357334"/>
              <a:gd name="adj2" fmla="val 850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執行動態建立的 </a:t>
            </a:r>
            <a:r>
              <a:rPr lang="en-US" altLang="zh-TW" dirty="0"/>
              <a:t>SQL </a:t>
            </a:r>
            <a:r>
              <a:rPr lang="zh-TW" altLang="en-US" dirty="0"/>
              <a:t>字串</a:t>
            </a:r>
          </a:p>
        </p:txBody>
      </p:sp>
    </p:spTree>
    <p:extLst>
      <p:ext uri="{BB962C8B-B14F-4D97-AF65-F5344CB8AC3E}">
        <p14:creationId xmlns:p14="http://schemas.microsoft.com/office/powerpoint/2010/main" val="2776629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9D13CCF-9843-4E01-A9C3-11AEFB0538F1}"/>
              </a:ext>
            </a:extLst>
          </p:cNvPr>
          <p:cNvSpPr>
            <a:spLocks noGrp="1"/>
          </p:cNvSpPr>
          <p:nvPr>
            <p:ph type="title"/>
          </p:nvPr>
        </p:nvSpPr>
        <p:spPr/>
        <p:txBody>
          <a:bodyPr/>
          <a:lstStyle/>
          <a:p>
            <a:r>
              <a:rPr lang="en-US" altLang="zh-TW" dirty="0"/>
              <a:t>SQL Injection (</a:t>
            </a:r>
            <a:r>
              <a:rPr lang="en-US" altLang="zh-TW" dirty="0" err="1"/>
              <a:t>SQLi</a:t>
            </a:r>
            <a:r>
              <a:rPr lang="en-US" altLang="zh-TW" dirty="0"/>
              <a:t>) Attack</a:t>
            </a:r>
            <a:endParaRPr lang="zh-TW" altLang="en-US" dirty="0"/>
          </a:p>
        </p:txBody>
      </p:sp>
      <p:sp>
        <p:nvSpPr>
          <p:cNvPr id="5" name="文字版面配置區 4">
            <a:extLst>
              <a:ext uri="{FF2B5EF4-FFF2-40B4-BE49-F238E27FC236}">
                <a16:creationId xmlns:a16="http://schemas.microsoft.com/office/drawing/2014/main" id="{A2B80630-4079-4AB0-A412-9567CF73C655}"/>
              </a:ext>
            </a:extLst>
          </p:cNvPr>
          <p:cNvSpPr>
            <a:spLocks noGrp="1"/>
          </p:cNvSpPr>
          <p:nvPr>
            <p:ph type="body" idx="1"/>
          </p:nvPr>
        </p:nvSpPr>
        <p:spPr/>
        <p:txBody>
          <a:bodyPr/>
          <a:lstStyle/>
          <a:p>
            <a:r>
              <a:rPr lang="zh-TW" altLang="en-US" dirty="0"/>
              <a:t>因為 </a:t>
            </a:r>
            <a:r>
              <a:rPr lang="en-US" altLang="zh-TW" dirty="0"/>
              <a:t>SQL </a:t>
            </a:r>
            <a:r>
              <a:rPr lang="zh-TW" altLang="en-US" dirty="0"/>
              <a:t>是字串，可以動態產生然後被執行，</a:t>
            </a:r>
            <a:endParaRPr lang="en-US" altLang="zh-TW" dirty="0"/>
          </a:p>
          <a:p>
            <a:r>
              <a:rPr lang="zh-TW" altLang="en-US" dirty="0"/>
              <a:t>所以我們不知道下一刻鐘被執行的指令內容！</a:t>
            </a:r>
          </a:p>
        </p:txBody>
      </p:sp>
      <p:sp>
        <p:nvSpPr>
          <p:cNvPr id="2" name="投影片編號版面配置區 1">
            <a:extLst>
              <a:ext uri="{FF2B5EF4-FFF2-40B4-BE49-F238E27FC236}">
                <a16:creationId xmlns:a16="http://schemas.microsoft.com/office/drawing/2014/main" id="{E55299B3-9115-4EA2-B0D8-EEC31983221D}"/>
              </a:ext>
            </a:extLst>
          </p:cNvPr>
          <p:cNvSpPr>
            <a:spLocks noGrp="1"/>
          </p:cNvSpPr>
          <p:nvPr>
            <p:ph type="sldNum" sz="quarter" idx="12"/>
          </p:nvPr>
        </p:nvSpPr>
        <p:spPr/>
        <p:txBody>
          <a:bodyPr/>
          <a:lstStyle/>
          <a:p>
            <a:fld id="{0BC55746-04A1-42DC-A0BC-1E09A8E18DBD}" type="slidenum">
              <a:rPr lang="en-US" altLang="zh-TW" smtClean="0"/>
              <a:pPr/>
              <a:t>25</a:t>
            </a:fld>
            <a:endParaRPr lang="en-US" altLang="zh-TW"/>
          </a:p>
        </p:txBody>
      </p:sp>
    </p:spTree>
    <p:extLst>
      <p:ext uri="{BB962C8B-B14F-4D97-AF65-F5344CB8AC3E}">
        <p14:creationId xmlns:p14="http://schemas.microsoft.com/office/powerpoint/2010/main" val="411391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F3263E8-3861-420D-83E5-071F9A3B3FD7}"/>
              </a:ext>
            </a:extLst>
          </p:cNvPr>
          <p:cNvSpPr>
            <a:spLocks noGrp="1"/>
          </p:cNvSpPr>
          <p:nvPr>
            <p:ph type="title"/>
          </p:nvPr>
        </p:nvSpPr>
        <p:spPr/>
        <p:txBody>
          <a:bodyPr/>
          <a:lstStyle/>
          <a:p>
            <a:r>
              <a:rPr lang="en-US" altLang="zh-TW" dirty="0"/>
              <a:t>SQL Injection (</a:t>
            </a:r>
            <a:r>
              <a:rPr lang="en-US" altLang="zh-TW" dirty="0" err="1"/>
              <a:t>SQLi</a:t>
            </a:r>
            <a:r>
              <a:rPr lang="en-US" altLang="zh-TW" dirty="0"/>
              <a:t>) Attack</a:t>
            </a:r>
            <a:endParaRPr lang="zh-TW" altLang="en-US" dirty="0"/>
          </a:p>
        </p:txBody>
      </p:sp>
      <p:sp>
        <p:nvSpPr>
          <p:cNvPr id="9" name="內容版面配置區 8">
            <a:extLst>
              <a:ext uri="{FF2B5EF4-FFF2-40B4-BE49-F238E27FC236}">
                <a16:creationId xmlns:a16="http://schemas.microsoft.com/office/drawing/2014/main" id="{6B798846-8981-4481-80C7-DC6127657F9E}"/>
              </a:ext>
            </a:extLst>
          </p:cNvPr>
          <p:cNvSpPr>
            <a:spLocks noGrp="1"/>
          </p:cNvSpPr>
          <p:nvPr>
            <p:ph idx="1"/>
          </p:nvPr>
        </p:nvSpPr>
        <p:spPr/>
        <p:txBody>
          <a:bodyPr/>
          <a:lstStyle/>
          <a:p>
            <a:r>
              <a:rPr lang="en-US" altLang="zh-TW" dirty="0"/>
              <a:t>One of the most prevalent and dangerous network-based security threats</a:t>
            </a:r>
          </a:p>
          <a:p>
            <a:r>
              <a:rPr lang="en-US" altLang="zh-TW" dirty="0"/>
              <a:t>Designed to exploit the nature of Web application pages</a:t>
            </a:r>
          </a:p>
          <a:p>
            <a:r>
              <a:rPr lang="en-US" altLang="zh-TW" dirty="0"/>
              <a:t>Sends malicious SQL commands to the database server</a:t>
            </a:r>
          </a:p>
          <a:p>
            <a:r>
              <a:rPr lang="en-US" altLang="zh-TW" dirty="0"/>
              <a:t>Most common attack goal is bulk extraction of data </a:t>
            </a:r>
            <a:r>
              <a:rPr lang="zh-TW" altLang="en-US" dirty="0"/>
              <a:t>以偷資料為主</a:t>
            </a:r>
            <a:endParaRPr lang="en-US" altLang="zh-TW" dirty="0"/>
          </a:p>
          <a:p>
            <a:r>
              <a:rPr lang="en-US" altLang="zh-TW" dirty="0"/>
              <a:t>Depending on the environment SQL injection can also be exploited to: </a:t>
            </a:r>
          </a:p>
          <a:p>
            <a:pPr lvl="1"/>
            <a:r>
              <a:rPr lang="en-US" altLang="zh-TW" dirty="0"/>
              <a:t>Modify or delete data </a:t>
            </a:r>
            <a:r>
              <a:rPr lang="zh-TW" altLang="en-US" dirty="0"/>
              <a:t>竄改、刪除</a:t>
            </a:r>
            <a:endParaRPr lang="en-US" altLang="zh-TW" dirty="0"/>
          </a:p>
          <a:p>
            <a:pPr lvl="1"/>
            <a:r>
              <a:rPr lang="en-US" altLang="zh-TW" dirty="0"/>
              <a:t>Execute arbitrary operating system commands </a:t>
            </a:r>
            <a:r>
              <a:rPr lang="zh-TW" altLang="en-US" dirty="0"/>
              <a:t>執行作業系統命令</a:t>
            </a:r>
            <a:endParaRPr lang="en-US" altLang="zh-TW" dirty="0"/>
          </a:p>
          <a:p>
            <a:pPr lvl="1"/>
            <a:r>
              <a:rPr lang="en-US" altLang="zh-TW" dirty="0"/>
              <a:t>Launch denial-of-service (DoS) attacks </a:t>
            </a:r>
            <a:r>
              <a:rPr lang="zh-TW" altLang="en-US" dirty="0"/>
              <a:t>阻絕服務</a:t>
            </a:r>
          </a:p>
        </p:txBody>
      </p:sp>
      <p:sp>
        <p:nvSpPr>
          <p:cNvPr id="4" name="投影片編號版面配置區 3">
            <a:extLst>
              <a:ext uri="{FF2B5EF4-FFF2-40B4-BE49-F238E27FC236}">
                <a16:creationId xmlns:a16="http://schemas.microsoft.com/office/drawing/2014/main" id="{721F7617-2304-4923-A073-F945CA1FE400}"/>
              </a:ext>
            </a:extLst>
          </p:cNvPr>
          <p:cNvSpPr>
            <a:spLocks noGrp="1"/>
          </p:cNvSpPr>
          <p:nvPr>
            <p:ph type="sldNum" sz="quarter" idx="12"/>
          </p:nvPr>
        </p:nvSpPr>
        <p:spPr/>
        <p:txBody>
          <a:bodyPr/>
          <a:lstStyle/>
          <a:p>
            <a:fld id="{8F42EFD9-195D-4827-84D3-0A96B5393742}" type="slidenum">
              <a:rPr lang="en-US" altLang="zh-TW" smtClean="0"/>
              <a:pPr/>
              <a:t>26</a:t>
            </a:fld>
            <a:endParaRPr lang="en-US" altLang="zh-TW"/>
          </a:p>
        </p:txBody>
      </p:sp>
    </p:spTree>
    <p:extLst>
      <p:ext uri="{BB962C8B-B14F-4D97-AF65-F5344CB8AC3E}">
        <p14:creationId xmlns:p14="http://schemas.microsoft.com/office/powerpoint/2010/main" val="4173208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833CC6E-E820-4318-80A6-844B68C92669}"/>
              </a:ext>
            </a:extLst>
          </p:cNvPr>
          <p:cNvSpPr>
            <a:spLocks noGrp="1"/>
          </p:cNvSpPr>
          <p:nvPr>
            <p:ph type="sldNum" sz="quarter" idx="12"/>
          </p:nvPr>
        </p:nvSpPr>
        <p:spPr/>
        <p:txBody>
          <a:bodyPr/>
          <a:lstStyle/>
          <a:p>
            <a:fld id="{F5266956-B1F5-4385-B837-32E585D3D944}" type="slidenum">
              <a:rPr lang="en-US" altLang="zh-TW" smtClean="0"/>
              <a:pPr/>
              <a:t>27</a:t>
            </a:fld>
            <a:endParaRPr lang="en-US" altLang="zh-TW"/>
          </a:p>
        </p:txBody>
      </p:sp>
      <p:pic>
        <p:nvPicPr>
          <p:cNvPr id="4" name="圖片 3">
            <a:extLst>
              <a:ext uri="{FF2B5EF4-FFF2-40B4-BE49-F238E27FC236}">
                <a16:creationId xmlns:a16="http://schemas.microsoft.com/office/drawing/2014/main" id="{31EA7C1A-52BE-43C6-A09B-14644139B2AD}"/>
              </a:ext>
            </a:extLst>
          </p:cNvPr>
          <p:cNvPicPr>
            <a:picLocks noChangeAspect="1"/>
          </p:cNvPicPr>
          <p:nvPr/>
        </p:nvPicPr>
        <p:blipFill>
          <a:blip r:embed="rId2"/>
          <a:stretch>
            <a:fillRect/>
          </a:stretch>
        </p:blipFill>
        <p:spPr>
          <a:xfrm>
            <a:off x="1055440" y="0"/>
            <a:ext cx="7356763" cy="6858000"/>
          </a:xfrm>
          <a:prstGeom prst="rect">
            <a:avLst/>
          </a:prstGeom>
        </p:spPr>
      </p:pic>
      <p:sp>
        <p:nvSpPr>
          <p:cNvPr id="6" name="文字方塊 5">
            <a:extLst>
              <a:ext uri="{FF2B5EF4-FFF2-40B4-BE49-F238E27FC236}">
                <a16:creationId xmlns:a16="http://schemas.microsoft.com/office/drawing/2014/main" id="{46DB2D6D-B243-49E3-800D-7517B18005DA}"/>
              </a:ext>
            </a:extLst>
          </p:cNvPr>
          <p:cNvSpPr txBox="1"/>
          <p:nvPr/>
        </p:nvSpPr>
        <p:spPr>
          <a:xfrm>
            <a:off x="8641847" y="128565"/>
            <a:ext cx="3070777" cy="369332"/>
          </a:xfrm>
          <a:prstGeom prst="rect">
            <a:avLst/>
          </a:prstGeom>
          <a:noFill/>
        </p:spPr>
        <p:txBody>
          <a:bodyPr wrap="square">
            <a:spAutoFit/>
          </a:bodyPr>
          <a:lstStyle/>
          <a:p>
            <a:r>
              <a:rPr lang="zh-TW" altLang="en-US" dirty="0"/>
              <a:t>https://secbuzzer.co/post/116</a:t>
            </a:r>
          </a:p>
        </p:txBody>
      </p:sp>
    </p:spTree>
    <p:extLst>
      <p:ext uri="{BB962C8B-B14F-4D97-AF65-F5344CB8AC3E}">
        <p14:creationId xmlns:p14="http://schemas.microsoft.com/office/powerpoint/2010/main" val="1631727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F0CDBBB0-CF3D-48A5-A445-ABC48B21EE75}"/>
              </a:ext>
            </a:extLst>
          </p:cNvPr>
          <p:cNvPicPr>
            <a:picLocks noChangeAspect="1"/>
          </p:cNvPicPr>
          <p:nvPr/>
        </p:nvPicPr>
        <p:blipFill>
          <a:blip r:embed="rId2"/>
          <a:stretch>
            <a:fillRect/>
          </a:stretch>
        </p:blipFill>
        <p:spPr>
          <a:xfrm>
            <a:off x="1055440" y="0"/>
            <a:ext cx="8001000" cy="6858000"/>
          </a:xfrm>
          <a:prstGeom prst="rect">
            <a:avLst/>
          </a:prstGeom>
        </p:spPr>
      </p:pic>
      <p:sp>
        <p:nvSpPr>
          <p:cNvPr id="4" name="投影片編號版面配置區 3">
            <a:extLst>
              <a:ext uri="{FF2B5EF4-FFF2-40B4-BE49-F238E27FC236}">
                <a16:creationId xmlns:a16="http://schemas.microsoft.com/office/drawing/2014/main" id="{2EA64702-E840-43EA-B782-BAF10CAFA0A3}"/>
              </a:ext>
            </a:extLst>
          </p:cNvPr>
          <p:cNvSpPr>
            <a:spLocks noGrp="1"/>
          </p:cNvSpPr>
          <p:nvPr>
            <p:ph type="sldNum" sz="quarter" idx="12"/>
          </p:nvPr>
        </p:nvSpPr>
        <p:spPr/>
        <p:txBody>
          <a:bodyPr/>
          <a:lstStyle/>
          <a:p>
            <a:fld id="{06AFB70A-E524-49E4-8F5C-48BFBE4381EC}" type="slidenum">
              <a:rPr lang="en-US" altLang="zh-TW" smtClean="0"/>
              <a:pPr/>
              <a:t>28</a:t>
            </a:fld>
            <a:endParaRPr lang="en-US" altLang="zh-TW"/>
          </a:p>
        </p:txBody>
      </p:sp>
      <p:sp>
        <p:nvSpPr>
          <p:cNvPr id="6" name="文字方塊 5">
            <a:extLst>
              <a:ext uri="{FF2B5EF4-FFF2-40B4-BE49-F238E27FC236}">
                <a16:creationId xmlns:a16="http://schemas.microsoft.com/office/drawing/2014/main" id="{43B6FB1C-0E36-45C2-AB85-C834A3FBD27F}"/>
              </a:ext>
            </a:extLst>
          </p:cNvPr>
          <p:cNvSpPr txBox="1"/>
          <p:nvPr/>
        </p:nvSpPr>
        <p:spPr>
          <a:xfrm>
            <a:off x="5023992" y="692696"/>
            <a:ext cx="4032448" cy="369332"/>
          </a:xfrm>
          <a:prstGeom prst="rect">
            <a:avLst/>
          </a:prstGeom>
          <a:noFill/>
        </p:spPr>
        <p:txBody>
          <a:bodyPr wrap="square">
            <a:spAutoFit/>
          </a:bodyPr>
          <a:lstStyle/>
          <a:p>
            <a:r>
              <a:rPr lang="zh-TW" altLang="en-US" dirty="0"/>
              <a:t>https://owasp.org/www-project-top-ten/</a:t>
            </a:r>
          </a:p>
        </p:txBody>
      </p:sp>
      <p:sp>
        <p:nvSpPr>
          <p:cNvPr id="9" name="語音泡泡: 圓角矩形 8">
            <a:extLst>
              <a:ext uri="{FF2B5EF4-FFF2-40B4-BE49-F238E27FC236}">
                <a16:creationId xmlns:a16="http://schemas.microsoft.com/office/drawing/2014/main" id="{38613DE2-117B-49EA-95D8-69F5E1A331F2}"/>
              </a:ext>
            </a:extLst>
          </p:cNvPr>
          <p:cNvSpPr/>
          <p:nvPr/>
        </p:nvSpPr>
        <p:spPr>
          <a:xfrm>
            <a:off x="9408368" y="3933056"/>
            <a:ext cx="2232248" cy="648072"/>
          </a:xfrm>
          <a:prstGeom prst="wedgeRoundRectCallout">
            <a:avLst>
              <a:gd name="adj1" fmla="val -181545"/>
              <a:gd name="adj2" fmla="val 150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2020</a:t>
            </a:r>
            <a:r>
              <a:rPr lang="zh-TW" altLang="en-US" dirty="0"/>
              <a:t>年還是排第一！</a:t>
            </a:r>
          </a:p>
        </p:txBody>
      </p:sp>
    </p:spTree>
    <p:extLst>
      <p:ext uri="{BB962C8B-B14F-4D97-AF65-F5344CB8AC3E}">
        <p14:creationId xmlns:p14="http://schemas.microsoft.com/office/powerpoint/2010/main" val="3358002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42D58E6-EEA0-4609-83C0-0A1671D32C34}"/>
              </a:ext>
            </a:extLst>
          </p:cNvPr>
          <p:cNvSpPr>
            <a:spLocks noGrp="1"/>
          </p:cNvSpPr>
          <p:nvPr>
            <p:ph type="sldNum" sz="quarter" idx="12"/>
          </p:nvPr>
        </p:nvSpPr>
        <p:spPr/>
        <p:txBody>
          <a:bodyPr/>
          <a:lstStyle/>
          <a:p>
            <a:fld id="{06AFB70A-E524-49E4-8F5C-48BFBE4381EC}" type="slidenum">
              <a:rPr lang="en-US" altLang="zh-TW" smtClean="0"/>
              <a:pPr/>
              <a:t>29</a:t>
            </a:fld>
            <a:endParaRPr lang="en-US" altLang="zh-TW"/>
          </a:p>
        </p:txBody>
      </p:sp>
      <p:sp>
        <p:nvSpPr>
          <p:cNvPr id="6" name="文字方塊 5">
            <a:extLst>
              <a:ext uri="{FF2B5EF4-FFF2-40B4-BE49-F238E27FC236}">
                <a16:creationId xmlns:a16="http://schemas.microsoft.com/office/drawing/2014/main" id="{F04EC285-EB58-4277-9759-0CBA4D2FDD0D}"/>
              </a:ext>
            </a:extLst>
          </p:cNvPr>
          <p:cNvSpPr txBox="1"/>
          <p:nvPr/>
        </p:nvSpPr>
        <p:spPr>
          <a:xfrm>
            <a:off x="479376" y="188640"/>
            <a:ext cx="6094476" cy="369332"/>
          </a:xfrm>
          <a:prstGeom prst="rect">
            <a:avLst/>
          </a:prstGeom>
          <a:noFill/>
        </p:spPr>
        <p:txBody>
          <a:bodyPr wrap="square">
            <a:spAutoFit/>
          </a:bodyPr>
          <a:lstStyle/>
          <a:p>
            <a:r>
              <a:rPr lang="zh-TW" altLang="en-US" dirty="0"/>
              <a:t>https://capec.mitre.org/data/definitions/108.html</a:t>
            </a:r>
          </a:p>
        </p:txBody>
      </p:sp>
      <p:pic>
        <p:nvPicPr>
          <p:cNvPr id="8" name="圖片 7">
            <a:extLst>
              <a:ext uri="{FF2B5EF4-FFF2-40B4-BE49-F238E27FC236}">
                <a16:creationId xmlns:a16="http://schemas.microsoft.com/office/drawing/2014/main" id="{BC25CDCA-9A2F-486A-9B7B-5CD320385861}"/>
              </a:ext>
            </a:extLst>
          </p:cNvPr>
          <p:cNvPicPr>
            <a:picLocks noChangeAspect="1"/>
          </p:cNvPicPr>
          <p:nvPr/>
        </p:nvPicPr>
        <p:blipFill>
          <a:blip r:embed="rId2"/>
          <a:stretch>
            <a:fillRect/>
          </a:stretch>
        </p:blipFill>
        <p:spPr>
          <a:xfrm>
            <a:off x="0" y="636728"/>
            <a:ext cx="12192000" cy="5584544"/>
          </a:xfrm>
          <a:prstGeom prst="rect">
            <a:avLst/>
          </a:prstGeom>
        </p:spPr>
      </p:pic>
    </p:spTree>
    <p:extLst>
      <p:ext uri="{BB962C8B-B14F-4D97-AF65-F5344CB8AC3E}">
        <p14:creationId xmlns:p14="http://schemas.microsoft.com/office/powerpoint/2010/main" val="286471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8F9A2-C000-436C-9A6E-69BF6DFD0019}"/>
              </a:ext>
            </a:extLst>
          </p:cNvPr>
          <p:cNvSpPr>
            <a:spLocks noGrp="1"/>
          </p:cNvSpPr>
          <p:nvPr>
            <p:ph type="title"/>
          </p:nvPr>
        </p:nvSpPr>
        <p:spPr/>
        <p:txBody>
          <a:bodyPr/>
          <a:lstStyle/>
          <a:p>
            <a:r>
              <a:rPr lang="en-US" altLang="zh-TW" dirty="0"/>
              <a:t>Learning Objectives </a:t>
            </a:r>
            <a:r>
              <a:rPr lang="zh-TW" altLang="en-US" dirty="0"/>
              <a:t>學習目標</a:t>
            </a:r>
          </a:p>
        </p:txBody>
      </p:sp>
      <p:sp>
        <p:nvSpPr>
          <p:cNvPr id="3" name="內容版面配置區 2">
            <a:extLst>
              <a:ext uri="{FF2B5EF4-FFF2-40B4-BE49-F238E27FC236}">
                <a16:creationId xmlns:a16="http://schemas.microsoft.com/office/drawing/2014/main" id="{D181AACD-3E32-4BB5-82B0-EBDEA42933F1}"/>
              </a:ext>
            </a:extLst>
          </p:cNvPr>
          <p:cNvSpPr>
            <a:spLocks noGrp="1"/>
          </p:cNvSpPr>
          <p:nvPr>
            <p:ph idx="1"/>
          </p:nvPr>
        </p:nvSpPr>
        <p:spPr/>
        <p:txBody>
          <a:bodyPr>
            <a:normAutofit fontScale="92500" lnSpcReduction="10000"/>
          </a:bodyPr>
          <a:lstStyle/>
          <a:p>
            <a:r>
              <a:rPr lang="en-US" altLang="zh-TW" dirty="0"/>
              <a:t>The unique need for database security, separate from ordinary computer security measures. </a:t>
            </a:r>
            <a:r>
              <a:rPr lang="zh-TW" altLang="en-US" dirty="0"/>
              <a:t>資料庫獨特的資安需求</a:t>
            </a:r>
            <a:endParaRPr lang="en-US" altLang="zh-TW" dirty="0"/>
          </a:p>
          <a:p>
            <a:r>
              <a:rPr lang="en-US" altLang="zh-TW" dirty="0"/>
              <a:t>The basic elements of a database management system. </a:t>
            </a:r>
            <a:r>
              <a:rPr lang="zh-TW" altLang="en-US" dirty="0"/>
              <a:t>資料庫</a:t>
            </a:r>
            <a:endParaRPr lang="en-US" altLang="zh-TW" dirty="0"/>
          </a:p>
          <a:p>
            <a:r>
              <a:rPr lang="en-US" altLang="zh-TW" dirty="0"/>
              <a:t>The basic elements of a relational database system. </a:t>
            </a:r>
            <a:r>
              <a:rPr lang="zh-TW" altLang="en-US" dirty="0"/>
              <a:t>關聯式資料庫</a:t>
            </a:r>
            <a:endParaRPr lang="en-US" altLang="zh-TW" dirty="0"/>
          </a:p>
          <a:p>
            <a:r>
              <a:rPr lang="en-US" altLang="zh-TW" dirty="0"/>
              <a:t>SQL injection attacks. </a:t>
            </a:r>
          </a:p>
          <a:p>
            <a:r>
              <a:rPr lang="en-US" altLang="zh-TW" dirty="0"/>
              <a:t>Compare and contrast different approaches to database access control. </a:t>
            </a:r>
            <a:r>
              <a:rPr lang="zh-TW" altLang="en-US" dirty="0"/>
              <a:t>資料庫存取控制</a:t>
            </a:r>
            <a:endParaRPr lang="en-US" altLang="zh-TW" dirty="0"/>
          </a:p>
          <a:p>
            <a:r>
              <a:rPr lang="en-US" altLang="zh-TW" dirty="0"/>
              <a:t>How inference poses a security threat in database systems. </a:t>
            </a:r>
            <a:r>
              <a:rPr lang="zh-TW" altLang="en-US" dirty="0"/>
              <a:t>推理</a:t>
            </a:r>
            <a:endParaRPr lang="en-US" altLang="zh-TW" dirty="0"/>
          </a:p>
          <a:p>
            <a:r>
              <a:rPr lang="en-US" altLang="zh-TW" dirty="0"/>
              <a:t>The use of encryption in a database system. </a:t>
            </a:r>
            <a:r>
              <a:rPr lang="zh-TW" altLang="en-US" dirty="0"/>
              <a:t>加密</a:t>
            </a:r>
            <a:endParaRPr lang="en-US" altLang="zh-TW" dirty="0"/>
          </a:p>
          <a:p>
            <a:r>
              <a:rPr lang="en-US" altLang="zh-TW" dirty="0"/>
              <a:t>Security issues related to data centers. </a:t>
            </a:r>
            <a:r>
              <a:rPr lang="zh-TW" altLang="en-US" dirty="0"/>
              <a:t>資料中心資安議題</a:t>
            </a:r>
          </a:p>
        </p:txBody>
      </p:sp>
      <p:sp>
        <p:nvSpPr>
          <p:cNvPr id="4" name="投影片編號版面配置區 3">
            <a:extLst>
              <a:ext uri="{FF2B5EF4-FFF2-40B4-BE49-F238E27FC236}">
                <a16:creationId xmlns:a16="http://schemas.microsoft.com/office/drawing/2014/main" id="{F101543F-7613-4F91-9D24-7C3F69109C26}"/>
              </a:ext>
            </a:extLst>
          </p:cNvPr>
          <p:cNvSpPr>
            <a:spLocks noGrp="1"/>
          </p:cNvSpPr>
          <p:nvPr>
            <p:ph type="sldNum" sz="quarter" idx="12"/>
          </p:nvPr>
        </p:nvSpPr>
        <p:spPr/>
        <p:txBody>
          <a:bodyPr/>
          <a:lstStyle/>
          <a:p>
            <a:fld id="{06AFB70A-E524-49E4-8F5C-48BFBE4381EC}" type="slidenum">
              <a:rPr lang="en-US" altLang="zh-TW" smtClean="0"/>
              <a:pPr/>
              <a:t>3</a:t>
            </a:fld>
            <a:endParaRPr lang="en-US" altLang="zh-TW"/>
          </a:p>
        </p:txBody>
      </p:sp>
    </p:spTree>
    <p:extLst>
      <p:ext uri="{BB962C8B-B14F-4D97-AF65-F5344CB8AC3E}">
        <p14:creationId xmlns:p14="http://schemas.microsoft.com/office/powerpoint/2010/main" val="4241439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77CFDD9-638B-4DE5-9EA7-FF09A22C3E4C}"/>
              </a:ext>
            </a:extLst>
          </p:cNvPr>
          <p:cNvPicPr>
            <a:picLocks noChangeAspect="1"/>
          </p:cNvPicPr>
          <p:nvPr/>
        </p:nvPicPr>
        <p:blipFill>
          <a:blip r:embed="rId2"/>
          <a:stretch>
            <a:fillRect/>
          </a:stretch>
        </p:blipFill>
        <p:spPr>
          <a:xfrm>
            <a:off x="1055440" y="0"/>
            <a:ext cx="6638193" cy="6858000"/>
          </a:xfrm>
          <a:prstGeom prst="rect">
            <a:avLst/>
          </a:prstGeom>
        </p:spPr>
      </p:pic>
      <p:sp>
        <p:nvSpPr>
          <p:cNvPr id="4" name="投影片編號版面配置區 3">
            <a:extLst>
              <a:ext uri="{FF2B5EF4-FFF2-40B4-BE49-F238E27FC236}">
                <a16:creationId xmlns:a16="http://schemas.microsoft.com/office/drawing/2014/main" id="{8AAADDCF-2F2B-4329-809B-0EDBB97AA179}"/>
              </a:ext>
            </a:extLst>
          </p:cNvPr>
          <p:cNvSpPr>
            <a:spLocks noGrp="1"/>
          </p:cNvSpPr>
          <p:nvPr>
            <p:ph type="sldNum" sz="quarter" idx="12"/>
          </p:nvPr>
        </p:nvSpPr>
        <p:spPr/>
        <p:txBody>
          <a:bodyPr/>
          <a:lstStyle/>
          <a:p>
            <a:fld id="{06AFB70A-E524-49E4-8F5C-48BFBE4381EC}" type="slidenum">
              <a:rPr lang="en-US" altLang="zh-TW" smtClean="0"/>
              <a:pPr/>
              <a:t>30</a:t>
            </a:fld>
            <a:endParaRPr lang="en-US" altLang="zh-TW"/>
          </a:p>
        </p:txBody>
      </p:sp>
      <p:sp>
        <p:nvSpPr>
          <p:cNvPr id="2" name="標題 1">
            <a:extLst>
              <a:ext uri="{FF2B5EF4-FFF2-40B4-BE49-F238E27FC236}">
                <a16:creationId xmlns:a16="http://schemas.microsoft.com/office/drawing/2014/main" id="{0C48DAE9-A691-47D1-A039-38F79A196CF6}"/>
              </a:ext>
            </a:extLst>
          </p:cNvPr>
          <p:cNvSpPr>
            <a:spLocks noGrp="1"/>
          </p:cNvSpPr>
          <p:nvPr>
            <p:ph type="title"/>
          </p:nvPr>
        </p:nvSpPr>
        <p:spPr>
          <a:xfrm>
            <a:off x="7824192" y="692696"/>
            <a:ext cx="3744415" cy="3135248"/>
          </a:xfrm>
        </p:spPr>
        <p:txBody>
          <a:bodyPr>
            <a:normAutofit/>
          </a:bodyPr>
          <a:lstStyle/>
          <a:p>
            <a:r>
              <a:rPr lang="en-US" altLang="zh-TW" dirty="0"/>
              <a:t>A Typical SQL Injection Attack</a:t>
            </a:r>
            <a:br>
              <a:rPr lang="en-US" altLang="zh-TW" dirty="0"/>
            </a:br>
            <a:endParaRPr lang="zh-TW" altLang="en-US" dirty="0"/>
          </a:p>
        </p:txBody>
      </p:sp>
      <p:sp>
        <p:nvSpPr>
          <p:cNvPr id="3" name="語音泡泡: 圓角矩形 2">
            <a:extLst>
              <a:ext uri="{FF2B5EF4-FFF2-40B4-BE49-F238E27FC236}">
                <a16:creationId xmlns:a16="http://schemas.microsoft.com/office/drawing/2014/main" id="{D20B463A-6B01-40A8-9AA6-933750F46F0B}"/>
              </a:ext>
            </a:extLst>
          </p:cNvPr>
          <p:cNvSpPr/>
          <p:nvPr/>
        </p:nvSpPr>
        <p:spPr>
          <a:xfrm>
            <a:off x="7536160" y="4876123"/>
            <a:ext cx="2160240" cy="432048"/>
          </a:xfrm>
          <a:prstGeom prst="wedgeRoundRectCallout">
            <a:avLst>
              <a:gd name="adj1" fmla="val -171408"/>
              <a:gd name="adj2" fmla="val 4980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dirty="0"/>
              <a:t>指令直達資料庫！</a:t>
            </a:r>
          </a:p>
        </p:txBody>
      </p:sp>
    </p:spTree>
    <p:extLst>
      <p:ext uri="{BB962C8B-B14F-4D97-AF65-F5344CB8AC3E}">
        <p14:creationId xmlns:p14="http://schemas.microsoft.com/office/powerpoint/2010/main" val="118200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7376A6D-9190-4FB5-9AE4-EB667CA77372}"/>
              </a:ext>
            </a:extLst>
          </p:cNvPr>
          <p:cNvSpPr>
            <a:spLocks noGrp="1"/>
          </p:cNvSpPr>
          <p:nvPr>
            <p:ph type="sldNum" sz="quarter" idx="12"/>
          </p:nvPr>
        </p:nvSpPr>
        <p:spPr/>
        <p:txBody>
          <a:bodyPr/>
          <a:lstStyle/>
          <a:p>
            <a:fld id="{0BC55746-04A1-42DC-A0BC-1E09A8E18DBD}" type="slidenum">
              <a:rPr lang="en-US" altLang="zh-TW" smtClean="0"/>
              <a:pPr/>
              <a:t>31</a:t>
            </a:fld>
            <a:endParaRPr lang="en-US" altLang="zh-TW"/>
          </a:p>
        </p:txBody>
      </p:sp>
      <p:sp>
        <p:nvSpPr>
          <p:cNvPr id="3" name="標題 2">
            <a:extLst>
              <a:ext uri="{FF2B5EF4-FFF2-40B4-BE49-F238E27FC236}">
                <a16:creationId xmlns:a16="http://schemas.microsoft.com/office/drawing/2014/main" id="{5398DCE4-77C6-49AD-B736-2423DE1D361B}"/>
              </a:ext>
            </a:extLst>
          </p:cNvPr>
          <p:cNvSpPr>
            <a:spLocks noGrp="1"/>
          </p:cNvSpPr>
          <p:nvPr>
            <p:ph type="title"/>
          </p:nvPr>
        </p:nvSpPr>
        <p:spPr/>
        <p:txBody>
          <a:bodyPr/>
          <a:lstStyle/>
          <a:p>
            <a:r>
              <a:rPr lang="en-US" altLang="zh-TW" dirty="0"/>
              <a:t>The Injection Technique</a:t>
            </a:r>
            <a:endParaRPr lang="zh-TW" altLang="en-US" dirty="0"/>
          </a:p>
        </p:txBody>
      </p:sp>
      <p:pic>
        <p:nvPicPr>
          <p:cNvPr id="5" name="圖片 4">
            <a:extLst>
              <a:ext uri="{FF2B5EF4-FFF2-40B4-BE49-F238E27FC236}">
                <a16:creationId xmlns:a16="http://schemas.microsoft.com/office/drawing/2014/main" id="{475C2520-C4AA-440F-9A19-4AB7EC5A7A9C}"/>
              </a:ext>
            </a:extLst>
          </p:cNvPr>
          <p:cNvPicPr>
            <a:picLocks noChangeAspect="1"/>
          </p:cNvPicPr>
          <p:nvPr/>
        </p:nvPicPr>
        <p:blipFill>
          <a:blip r:embed="rId2"/>
          <a:stretch>
            <a:fillRect/>
          </a:stretch>
        </p:blipFill>
        <p:spPr>
          <a:xfrm>
            <a:off x="845127" y="1700808"/>
            <a:ext cx="8040222" cy="124794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pic>
      <p:pic>
        <p:nvPicPr>
          <p:cNvPr id="7" name="圖片 6">
            <a:extLst>
              <a:ext uri="{FF2B5EF4-FFF2-40B4-BE49-F238E27FC236}">
                <a16:creationId xmlns:a16="http://schemas.microsoft.com/office/drawing/2014/main" id="{D5724549-D756-48B9-9C43-E704E035F030}"/>
              </a:ext>
            </a:extLst>
          </p:cNvPr>
          <p:cNvPicPr>
            <a:picLocks noChangeAspect="1"/>
          </p:cNvPicPr>
          <p:nvPr/>
        </p:nvPicPr>
        <p:blipFill>
          <a:blip r:embed="rId3"/>
          <a:stretch>
            <a:fillRect/>
          </a:stretch>
        </p:blipFill>
        <p:spPr>
          <a:xfrm>
            <a:off x="845127" y="3068960"/>
            <a:ext cx="7144747" cy="285790"/>
          </a:xfrm>
          <a:prstGeom prst="rect">
            <a:avLst/>
          </a:prstGeom>
          <a:effectLst>
            <a:outerShdw blurRad="50800" dist="38100" dir="2700000" algn="tl" rotWithShape="0">
              <a:prstClr val="black">
                <a:alpha val="40000"/>
              </a:prstClr>
            </a:outerShdw>
          </a:effectLst>
        </p:spPr>
      </p:pic>
      <p:pic>
        <p:nvPicPr>
          <p:cNvPr id="9" name="圖片 8">
            <a:extLst>
              <a:ext uri="{FF2B5EF4-FFF2-40B4-BE49-F238E27FC236}">
                <a16:creationId xmlns:a16="http://schemas.microsoft.com/office/drawing/2014/main" id="{B31B91EA-97AC-4DFF-B9B6-FD1D27C307EB}"/>
              </a:ext>
            </a:extLst>
          </p:cNvPr>
          <p:cNvPicPr>
            <a:picLocks noChangeAspect="1"/>
          </p:cNvPicPr>
          <p:nvPr/>
        </p:nvPicPr>
        <p:blipFill>
          <a:blip r:embed="rId4"/>
          <a:stretch>
            <a:fillRect/>
          </a:stretch>
        </p:blipFill>
        <p:spPr>
          <a:xfrm>
            <a:off x="845127" y="3545794"/>
            <a:ext cx="7772400" cy="2953512"/>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pic>
      <p:sp>
        <p:nvSpPr>
          <p:cNvPr id="4" name="文字方塊 3">
            <a:extLst>
              <a:ext uri="{FF2B5EF4-FFF2-40B4-BE49-F238E27FC236}">
                <a16:creationId xmlns:a16="http://schemas.microsoft.com/office/drawing/2014/main" id="{E40025A1-F65E-45DA-9E3D-062DD2D14A9E}"/>
              </a:ext>
            </a:extLst>
          </p:cNvPr>
          <p:cNvSpPr txBox="1"/>
          <p:nvPr/>
        </p:nvSpPr>
        <p:spPr>
          <a:xfrm>
            <a:off x="8824385" y="4317212"/>
            <a:ext cx="2329484" cy="369332"/>
          </a:xfrm>
          <a:prstGeom prst="rect">
            <a:avLst/>
          </a:prstGeom>
          <a:noFill/>
        </p:spPr>
        <p:txBody>
          <a:bodyPr wrap="none" rtlCol="0">
            <a:spAutoFit/>
          </a:bodyPr>
          <a:lstStyle/>
          <a:p>
            <a:r>
              <a:rPr lang="en-US" altLang="zh-TW" dirty="0">
                <a:latin typeface="Consolas" panose="020B0609020204030204" pitchFamily="49" charset="0"/>
              </a:rPr>
              <a:t>-- </a:t>
            </a:r>
            <a:r>
              <a:rPr lang="zh-TW" altLang="en-US" dirty="0">
                <a:latin typeface="Consolas" panose="020B0609020204030204" pitchFamily="49" charset="0"/>
              </a:rPr>
              <a:t>是</a:t>
            </a:r>
            <a:r>
              <a:rPr lang="en-US" altLang="zh-TW" dirty="0">
                <a:latin typeface="Consolas" panose="020B0609020204030204" pitchFamily="49" charset="0"/>
              </a:rPr>
              <a:t>SQL</a:t>
            </a:r>
            <a:r>
              <a:rPr lang="zh-TW" altLang="en-US" dirty="0">
                <a:latin typeface="Consolas" panose="020B0609020204030204" pitchFamily="49" charset="0"/>
              </a:rPr>
              <a:t>的註解符號</a:t>
            </a:r>
          </a:p>
        </p:txBody>
      </p:sp>
    </p:spTree>
    <p:extLst>
      <p:ext uri="{BB962C8B-B14F-4D97-AF65-F5344CB8AC3E}">
        <p14:creationId xmlns:p14="http://schemas.microsoft.com/office/powerpoint/2010/main" val="378322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A79A1E-FE87-4566-B61F-AEE0CADE9C27}"/>
              </a:ext>
            </a:extLst>
          </p:cNvPr>
          <p:cNvSpPr>
            <a:spLocks noGrp="1"/>
          </p:cNvSpPr>
          <p:nvPr>
            <p:ph type="title"/>
          </p:nvPr>
        </p:nvSpPr>
        <p:spPr/>
        <p:txBody>
          <a:bodyPr/>
          <a:lstStyle/>
          <a:p>
            <a:r>
              <a:rPr lang="en-US" altLang="zh-TW" dirty="0"/>
              <a:t>The Injection Technique</a:t>
            </a:r>
            <a:endParaRPr lang="zh-TW" altLang="en-US" dirty="0"/>
          </a:p>
        </p:txBody>
      </p:sp>
      <p:sp>
        <p:nvSpPr>
          <p:cNvPr id="5" name="內容版面配置區 4">
            <a:extLst>
              <a:ext uri="{FF2B5EF4-FFF2-40B4-BE49-F238E27FC236}">
                <a16:creationId xmlns:a16="http://schemas.microsoft.com/office/drawing/2014/main" id="{0B9E56C0-F37E-476D-A43F-097E30E9D741}"/>
              </a:ext>
            </a:extLst>
          </p:cNvPr>
          <p:cNvSpPr>
            <a:spLocks noGrp="1"/>
          </p:cNvSpPr>
          <p:nvPr>
            <p:ph idx="1"/>
          </p:nvPr>
        </p:nvSpPr>
        <p:spPr/>
        <p:txBody>
          <a:bodyPr/>
          <a:lstStyle/>
          <a:p>
            <a:r>
              <a:rPr lang="en-US" altLang="zh-TW" dirty="0"/>
              <a:t>The </a:t>
            </a:r>
            <a:r>
              <a:rPr lang="en-US" altLang="zh-TW" dirty="0" err="1"/>
              <a:t>SQLi</a:t>
            </a:r>
            <a:r>
              <a:rPr lang="en-US" altLang="zh-TW" dirty="0"/>
              <a:t> attack typically works by prematurely terminating a text string and appending a new command</a:t>
            </a:r>
          </a:p>
          <a:p>
            <a:r>
              <a:rPr lang="en-US" altLang="zh-TW" dirty="0"/>
              <a:t>Because the inserted command may have additional strings appended to it before it is executed the attacker terminates the injected string with a comment mark "- -"</a:t>
            </a:r>
          </a:p>
          <a:p>
            <a:r>
              <a:rPr lang="en-US" altLang="zh-TW" dirty="0"/>
              <a:t>Subsequent text is ignored at execution time</a:t>
            </a:r>
          </a:p>
          <a:p>
            <a:endParaRPr lang="zh-TW" altLang="en-US" dirty="0"/>
          </a:p>
        </p:txBody>
      </p:sp>
      <p:sp>
        <p:nvSpPr>
          <p:cNvPr id="2" name="投影片編號版面配置區 1">
            <a:extLst>
              <a:ext uri="{FF2B5EF4-FFF2-40B4-BE49-F238E27FC236}">
                <a16:creationId xmlns:a16="http://schemas.microsoft.com/office/drawing/2014/main" id="{4475A83D-A157-4F32-A444-F038007E2CB1}"/>
              </a:ext>
            </a:extLst>
          </p:cNvPr>
          <p:cNvSpPr>
            <a:spLocks noGrp="1"/>
          </p:cNvSpPr>
          <p:nvPr>
            <p:ph type="sldNum" sz="quarter" idx="12"/>
          </p:nvPr>
        </p:nvSpPr>
        <p:spPr/>
        <p:txBody>
          <a:bodyPr/>
          <a:lstStyle/>
          <a:p>
            <a:fld id="{0BC55746-04A1-42DC-A0BC-1E09A8E18DBD}" type="slidenum">
              <a:rPr lang="en-US" altLang="zh-TW" smtClean="0"/>
              <a:pPr/>
              <a:t>32</a:t>
            </a:fld>
            <a:endParaRPr lang="en-US" altLang="zh-TW"/>
          </a:p>
        </p:txBody>
      </p:sp>
    </p:spTree>
    <p:extLst>
      <p:ext uri="{BB962C8B-B14F-4D97-AF65-F5344CB8AC3E}">
        <p14:creationId xmlns:p14="http://schemas.microsoft.com/office/powerpoint/2010/main" val="3575520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B6BC3-CBC4-4C5D-BB38-9678569D0A9A}"/>
              </a:ext>
            </a:extLst>
          </p:cNvPr>
          <p:cNvSpPr>
            <a:spLocks noGrp="1"/>
          </p:cNvSpPr>
          <p:nvPr>
            <p:ph type="title"/>
          </p:nvPr>
        </p:nvSpPr>
        <p:spPr/>
        <p:txBody>
          <a:bodyPr/>
          <a:lstStyle/>
          <a:p>
            <a:r>
              <a:rPr lang="en-US" altLang="zh-TW" dirty="0" err="1"/>
              <a:t>SQLi</a:t>
            </a:r>
            <a:r>
              <a:rPr lang="en-US" altLang="zh-TW" dirty="0"/>
              <a:t> Attack Avenues </a:t>
            </a:r>
            <a:r>
              <a:rPr lang="zh-TW" altLang="en-US" dirty="0"/>
              <a:t>途徑</a:t>
            </a:r>
          </a:p>
        </p:txBody>
      </p:sp>
      <p:sp>
        <p:nvSpPr>
          <p:cNvPr id="7" name="內容版面配置區 6">
            <a:extLst>
              <a:ext uri="{FF2B5EF4-FFF2-40B4-BE49-F238E27FC236}">
                <a16:creationId xmlns:a16="http://schemas.microsoft.com/office/drawing/2014/main" id="{D0850289-C034-443F-BFFC-0E26BAA8A448}"/>
              </a:ext>
            </a:extLst>
          </p:cNvPr>
          <p:cNvSpPr>
            <a:spLocks noGrp="1"/>
          </p:cNvSpPr>
          <p:nvPr>
            <p:ph idx="1"/>
          </p:nvPr>
        </p:nvSpPr>
        <p:spPr/>
        <p:txBody>
          <a:bodyPr>
            <a:normAutofit/>
          </a:bodyPr>
          <a:lstStyle/>
          <a:p>
            <a:r>
              <a:rPr lang="en-US" altLang="zh-TW" dirty="0"/>
              <a:t>User input</a:t>
            </a:r>
          </a:p>
          <a:p>
            <a:pPr lvl="1"/>
            <a:r>
              <a:rPr lang="en-US" altLang="zh-TW" dirty="0"/>
              <a:t>Attackers inject SQL commands by providing suitable crafted user input</a:t>
            </a:r>
          </a:p>
          <a:p>
            <a:r>
              <a:rPr lang="en-US" altLang="zh-TW" dirty="0"/>
              <a:t>Server variables</a:t>
            </a:r>
          </a:p>
          <a:p>
            <a:pPr lvl="1"/>
            <a:r>
              <a:rPr lang="en-US" altLang="zh-TW" dirty="0"/>
              <a:t>Attackers can forge the values that are placed in HTTP and network headers and exploit this vulnerability by placing data directly into the headers</a:t>
            </a:r>
          </a:p>
          <a:p>
            <a:endParaRPr lang="zh-TW" altLang="en-US" dirty="0"/>
          </a:p>
        </p:txBody>
      </p:sp>
      <p:sp>
        <p:nvSpPr>
          <p:cNvPr id="4" name="投影片編號版面配置區 3">
            <a:extLst>
              <a:ext uri="{FF2B5EF4-FFF2-40B4-BE49-F238E27FC236}">
                <a16:creationId xmlns:a16="http://schemas.microsoft.com/office/drawing/2014/main" id="{4378DE00-775A-4513-83CE-37C6C74576A6}"/>
              </a:ext>
            </a:extLst>
          </p:cNvPr>
          <p:cNvSpPr>
            <a:spLocks noGrp="1"/>
          </p:cNvSpPr>
          <p:nvPr>
            <p:ph type="sldNum" sz="quarter" idx="12"/>
          </p:nvPr>
        </p:nvSpPr>
        <p:spPr/>
        <p:txBody>
          <a:bodyPr/>
          <a:lstStyle/>
          <a:p>
            <a:fld id="{06AFB70A-E524-49E4-8F5C-48BFBE4381EC}" type="slidenum">
              <a:rPr lang="en-US" altLang="zh-TW" smtClean="0"/>
              <a:pPr/>
              <a:t>33</a:t>
            </a:fld>
            <a:endParaRPr lang="en-US" altLang="zh-TW"/>
          </a:p>
        </p:txBody>
      </p:sp>
      <p:sp>
        <p:nvSpPr>
          <p:cNvPr id="9" name="文字方塊 8">
            <a:extLst>
              <a:ext uri="{FF2B5EF4-FFF2-40B4-BE49-F238E27FC236}">
                <a16:creationId xmlns:a16="http://schemas.microsoft.com/office/drawing/2014/main" id="{16A9EB69-A161-4713-883F-065944AC76FA}"/>
              </a:ext>
            </a:extLst>
          </p:cNvPr>
          <p:cNvSpPr txBox="1"/>
          <p:nvPr/>
        </p:nvSpPr>
        <p:spPr>
          <a:xfrm>
            <a:off x="1055440" y="5219908"/>
            <a:ext cx="10081120"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zh-TW" dirty="0">
                <a:latin typeface="Consolas" panose="020B0609020204030204" pitchFamily="49" charset="0"/>
              </a:rPr>
              <a:t>http://testsys</a:t>
            </a:r>
            <a:r>
              <a:rPr lang="zh-TW" altLang="en-US" dirty="0">
                <a:latin typeface="Consolas" panose="020B0609020204030204" pitchFamily="49" charset="0"/>
              </a:rPr>
              <a:t>.im.usc.edu.tw/sg.php?quizid=1061218</a:t>
            </a:r>
            <a:r>
              <a:rPr lang="zh-TW" altLang="en-US" dirty="0">
                <a:solidFill>
                  <a:srgbClr val="FF0000"/>
                </a:solidFill>
                <a:latin typeface="Consolas" panose="020B0609020204030204" pitchFamily="49" charset="0"/>
              </a:rPr>
              <a:t> OR 1=1 --</a:t>
            </a:r>
            <a:r>
              <a:rPr lang="zh-TW" altLang="en-US" dirty="0">
                <a:latin typeface="Consolas" panose="020B0609020204030204" pitchFamily="49" charset="0"/>
              </a:rPr>
              <a:t>&amp;testid=1061218</a:t>
            </a:r>
          </a:p>
        </p:txBody>
      </p:sp>
      <p:sp>
        <p:nvSpPr>
          <p:cNvPr id="10" name="文字方塊 9">
            <a:extLst>
              <a:ext uri="{FF2B5EF4-FFF2-40B4-BE49-F238E27FC236}">
                <a16:creationId xmlns:a16="http://schemas.microsoft.com/office/drawing/2014/main" id="{47D98355-C01D-42DE-B9F5-357AE3D6DF4E}"/>
              </a:ext>
            </a:extLst>
          </p:cNvPr>
          <p:cNvSpPr txBox="1"/>
          <p:nvPr/>
        </p:nvSpPr>
        <p:spPr>
          <a:xfrm>
            <a:off x="1055440" y="4226354"/>
            <a:ext cx="10801200"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zh-TW" dirty="0">
                <a:latin typeface="Consolas" panose="020B0609020204030204" pitchFamily="49" charset="0"/>
              </a:rPr>
              <a:t>http://testsys</a:t>
            </a:r>
            <a:r>
              <a:rPr lang="zh-TW" altLang="en-US" dirty="0">
                <a:latin typeface="Consolas" panose="020B0609020204030204" pitchFamily="49" charset="0"/>
              </a:rPr>
              <a:t>.im.usc.edu.tw/sg.php?quizid=1061218</a:t>
            </a:r>
            <a:r>
              <a:rPr lang="en-US" altLang="zh-TW" dirty="0">
                <a:solidFill>
                  <a:srgbClr val="FF0000"/>
                </a:solidFill>
                <a:latin typeface="Consolas" panose="020B0609020204030204" pitchFamily="49" charset="0"/>
              </a:rPr>
              <a:t>%20OR%201%3D1%20--</a:t>
            </a:r>
            <a:r>
              <a:rPr lang="zh-TW" altLang="en-US" dirty="0">
                <a:latin typeface="Consolas" panose="020B0609020204030204" pitchFamily="49" charset="0"/>
              </a:rPr>
              <a:t>&amp;testid=1061218</a:t>
            </a:r>
          </a:p>
        </p:txBody>
      </p:sp>
      <p:sp>
        <p:nvSpPr>
          <p:cNvPr id="11" name="箭號: 向下 10">
            <a:extLst>
              <a:ext uri="{FF2B5EF4-FFF2-40B4-BE49-F238E27FC236}">
                <a16:creationId xmlns:a16="http://schemas.microsoft.com/office/drawing/2014/main" id="{A3FF2A8F-71EE-4ED4-B3C2-C212FE099F4C}"/>
              </a:ext>
            </a:extLst>
          </p:cNvPr>
          <p:cNvSpPr/>
          <p:nvPr/>
        </p:nvSpPr>
        <p:spPr>
          <a:xfrm>
            <a:off x="7752184" y="4653136"/>
            <a:ext cx="288032" cy="50405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20455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B6BC3-CBC4-4C5D-BB38-9678569D0A9A}"/>
              </a:ext>
            </a:extLst>
          </p:cNvPr>
          <p:cNvSpPr>
            <a:spLocks noGrp="1"/>
          </p:cNvSpPr>
          <p:nvPr>
            <p:ph type="title"/>
          </p:nvPr>
        </p:nvSpPr>
        <p:spPr/>
        <p:txBody>
          <a:bodyPr/>
          <a:lstStyle/>
          <a:p>
            <a:r>
              <a:rPr lang="en-US" altLang="zh-TW" dirty="0" err="1"/>
              <a:t>SQLi</a:t>
            </a:r>
            <a:r>
              <a:rPr lang="en-US" altLang="zh-TW" dirty="0"/>
              <a:t> Attack Avenues </a:t>
            </a:r>
            <a:r>
              <a:rPr lang="zh-TW" altLang="en-US" dirty="0"/>
              <a:t>途徑</a:t>
            </a:r>
          </a:p>
        </p:txBody>
      </p:sp>
      <p:sp>
        <p:nvSpPr>
          <p:cNvPr id="7" name="內容版面配置區 6">
            <a:extLst>
              <a:ext uri="{FF2B5EF4-FFF2-40B4-BE49-F238E27FC236}">
                <a16:creationId xmlns:a16="http://schemas.microsoft.com/office/drawing/2014/main" id="{D0850289-C034-443F-BFFC-0E26BAA8A448}"/>
              </a:ext>
            </a:extLst>
          </p:cNvPr>
          <p:cNvSpPr>
            <a:spLocks noGrp="1"/>
          </p:cNvSpPr>
          <p:nvPr>
            <p:ph idx="1"/>
          </p:nvPr>
        </p:nvSpPr>
        <p:spPr/>
        <p:txBody>
          <a:bodyPr>
            <a:normAutofit/>
          </a:bodyPr>
          <a:lstStyle/>
          <a:p>
            <a:r>
              <a:rPr lang="en-US" altLang="zh-TW" dirty="0"/>
              <a:t>Second-order injection</a:t>
            </a:r>
          </a:p>
          <a:p>
            <a:pPr lvl="1"/>
            <a:r>
              <a:rPr lang="en-US" altLang="zh-TW" dirty="0"/>
              <a:t>A malicious user could rely on data already present in the system or database to trigger an SQL injection attack, so when the attack occurs, the input that modifies the query to cause an attack does not come from the user, but from within the system itself</a:t>
            </a:r>
          </a:p>
          <a:p>
            <a:endParaRPr lang="zh-TW" altLang="en-US" dirty="0"/>
          </a:p>
        </p:txBody>
      </p:sp>
      <p:sp>
        <p:nvSpPr>
          <p:cNvPr id="4" name="投影片編號版面配置區 3">
            <a:extLst>
              <a:ext uri="{FF2B5EF4-FFF2-40B4-BE49-F238E27FC236}">
                <a16:creationId xmlns:a16="http://schemas.microsoft.com/office/drawing/2014/main" id="{4378DE00-775A-4513-83CE-37C6C74576A6}"/>
              </a:ext>
            </a:extLst>
          </p:cNvPr>
          <p:cNvSpPr>
            <a:spLocks noGrp="1"/>
          </p:cNvSpPr>
          <p:nvPr>
            <p:ph type="sldNum" sz="quarter" idx="12"/>
          </p:nvPr>
        </p:nvSpPr>
        <p:spPr/>
        <p:txBody>
          <a:bodyPr/>
          <a:lstStyle/>
          <a:p>
            <a:fld id="{06AFB70A-E524-49E4-8F5C-48BFBE4381EC}" type="slidenum">
              <a:rPr lang="en-US" altLang="zh-TW" smtClean="0"/>
              <a:pPr/>
              <a:t>34</a:t>
            </a:fld>
            <a:endParaRPr lang="en-US" altLang="zh-TW"/>
          </a:p>
        </p:txBody>
      </p:sp>
      <p:sp>
        <p:nvSpPr>
          <p:cNvPr id="8" name="文字方塊 7">
            <a:extLst>
              <a:ext uri="{FF2B5EF4-FFF2-40B4-BE49-F238E27FC236}">
                <a16:creationId xmlns:a16="http://schemas.microsoft.com/office/drawing/2014/main" id="{8EE5FCC8-55A7-44C9-B8DA-25EDC0DBCEF9}"/>
              </a:ext>
            </a:extLst>
          </p:cNvPr>
          <p:cNvSpPr txBox="1"/>
          <p:nvPr/>
        </p:nvSpPr>
        <p:spPr>
          <a:xfrm>
            <a:off x="1055440" y="3861048"/>
            <a:ext cx="10801200" cy="1200329"/>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TW" altLang="en-US" dirty="0"/>
              <a:t>如果可以在留言板的文字裡面輸入 HTML Tag，就可以埋一個開啟網頁的 &lt;iframe&gt;，將惡意網址藏在裡面，</a:t>
            </a:r>
          </a:p>
          <a:p>
            <a:r>
              <a:rPr lang="zh-TW" altLang="en-US" dirty="0"/>
              <a:t>&lt;iframe src="http://testsys.im.usc.edu.tw/sg.php?quizid=1061218%20OR%201%3D1%20--&amp;testid=1061218" width=0 height=0 /&gt;</a:t>
            </a:r>
          </a:p>
          <a:p>
            <a:r>
              <a:rPr lang="zh-TW" altLang="en-US" dirty="0"/>
              <a:t>下次使用者瀏覽留言板時 &lt;iframe&gt; 就會被打開，網址會被拜訪，但是畫面上看不到。</a:t>
            </a:r>
          </a:p>
        </p:txBody>
      </p:sp>
    </p:spTree>
    <p:extLst>
      <p:ext uri="{BB962C8B-B14F-4D97-AF65-F5344CB8AC3E}">
        <p14:creationId xmlns:p14="http://schemas.microsoft.com/office/powerpoint/2010/main" val="279043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B6BC3-CBC4-4C5D-BB38-9678569D0A9A}"/>
              </a:ext>
            </a:extLst>
          </p:cNvPr>
          <p:cNvSpPr>
            <a:spLocks noGrp="1"/>
          </p:cNvSpPr>
          <p:nvPr>
            <p:ph type="title"/>
          </p:nvPr>
        </p:nvSpPr>
        <p:spPr/>
        <p:txBody>
          <a:bodyPr/>
          <a:lstStyle/>
          <a:p>
            <a:r>
              <a:rPr lang="en-US" altLang="zh-TW" dirty="0" err="1"/>
              <a:t>SQLi</a:t>
            </a:r>
            <a:r>
              <a:rPr lang="en-US" altLang="zh-TW" dirty="0"/>
              <a:t> Attack Avenues </a:t>
            </a:r>
            <a:r>
              <a:rPr lang="zh-TW" altLang="en-US" dirty="0"/>
              <a:t>途徑</a:t>
            </a:r>
          </a:p>
        </p:txBody>
      </p:sp>
      <p:sp>
        <p:nvSpPr>
          <p:cNvPr id="7" name="內容版面配置區 6">
            <a:extLst>
              <a:ext uri="{FF2B5EF4-FFF2-40B4-BE49-F238E27FC236}">
                <a16:creationId xmlns:a16="http://schemas.microsoft.com/office/drawing/2014/main" id="{D0850289-C034-443F-BFFC-0E26BAA8A448}"/>
              </a:ext>
            </a:extLst>
          </p:cNvPr>
          <p:cNvSpPr>
            <a:spLocks noGrp="1"/>
          </p:cNvSpPr>
          <p:nvPr>
            <p:ph idx="1"/>
          </p:nvPr>
        </p:nvSpPr>
        <p:spPr/>
        <p:txBody>
          <a:bodyPr>
            <a:normAutofit/>
          </a:bodyPr>
          <a:lstStyle/>
          <a:p>
            <a:r>
              <a:rPr lang="en-US" altLang="zh-TW" dirty="0"/>
              <a:t>Cookies</a:t>
            </a:r>
          </a:p>
          <a:p>
            <a:pPr lvl="1"/>
            <a:r>
              <a:rPr lang="en-US" altLang="zh-TW" dirty="0"/>
              <a:t>An attacker could alter cookies such that when the application server builds an SQL query based on the cookie’s content, the structure and function of the query is modified</a:t>
            </a:r>
          </a:p>
          <a:p>
            <a:r>
              <a:rPr lang="en-US" altLang="zh-TW" dirty="0"/>
              <a:t>Physical user input</a:t>
            </a:r>
          </a:p>
          <a:p>
            <a:pPr lvl="1"/>
            <a:r>
              <a:rPr lang="en-US" altLang="zh-TW" dirty="0"/>
              <a:t>Applying user input that constructs an attack outside the realm of web requests</a:t>
            </a:r>
          </a:p>
          <a:p>
            <a:endParaRPr lang="zh-TW" altLang="en-US" dirty="0"/>
          </a:p>
        </p:txBody>
      </p:sp>
      <p:sp>
        <p:nvSpPr>
          <p:cNvPr id="4" name="投影片編號版面配置區 3">
            <a:extLst>
              <a:ext uri="{FF2B5EF4-FFF2-40B4-BE49-F238E27FC236}">
                <a16:creationId xmlns:a16="http://schemas.microsoft.com/office/drawing/2014/main" id="{4378DE00-775A-4513-83CE-37C6C74576A6}"/>
              </a:ext>
            </a:extLst>
          </p:cNvPr>
          <p:cNvSpPr>
            <a:spLocks noGrp="1"/>
          </p:cNvSpPr>
          <p:nvPr>
            <p:ph type="sldNum" sz="quarter" idx="12"/>
          </p:nvPr>
        </p:nvSpPr>
        <p:spPr/>
        <p:txBody>
          <a:bodyPr/>
          <a:lstStyle/>
          <a:p>
            <a:fld id="{06AFB70A-E524-49E4-8F5C-48BFBE4381EC}" type="slidenum">
              <a:rPr lang="en-US" altLang="zh-TW" smtClean="0"/>
              <a:pPr/>
              <a:t>35</a:t>
            </a:fld>
            <a:endParaRPr lang="en-US" altLang="zh-TW"/>
          </a:p>
        </p:txBody>
      </p:sp>
      <p:pic>
        <p:nvPicPr>
          <p:cNvPr id="5" name="圖片 4">
            <a:extLst>
              <a:ext uri="{FF2B5EF4-FFF2-40B4-BE49-F238E27FC236}">
                <a16:creationId xmlns:a16="http://schemas.microsoft.com/office/drawing/2014/main" id="{1153E2B4-6F7B-497C-AFF7-EF857B79A41E}"/>
              </a:ext>
            </a:extLst>
          </p:cNvPr>
          <p:cNvPicPr>
            <a:picLocks noChangeAspect="1"/>
          </p:cNvPicPr>
          <p:nvPr/>
        </p:nvPicPr>
        <p:blipFill>
          <a:blip r:embed="rId2"/>
          <a:stretch>
            <a:fillRect/>
          </a:stretch>
        </p:blipFill>
        <p:spPr>
          <a:xfrm>
            <a:off x="1487488" y="4779203"/>
            <a:ext cx="2810267" cy="1543265"/>
          </a:xfrm>
          <a:prstGeom prst="rect">
            <a:avLst/>
          </a:prstGeom>
        </p:spPr>
      </p:pic>
      <p:pic>
        <p:nvPicPr>
          <p:cNvPr id="6" name="圖片 5">
            <a:extLst>
              <a:ext uri="{FF2B5EF4-FFF2-40B4-BE49-F238E27FC236}">
                <a16:creationId xmlns:a16="http://schemas.microsoft.com/office/drawing/2014/main" id="{C0075FF1-432C-4AB2-9420-3AA285DF8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557" y="4593954"/>
            <a:ext cx="1714739" cy="1714739"/>
          </a:xfrm>
          <a:prstGeom prst="rect">
            <a:avLst/>
          </a:prstGeom>
        </p:spPr>
      </p:pic>
      <p:pic>
        <p:nvPicPr>
          <p:cNvPr id="9" name="圖片 8">
            <a:extLst>
              <a:ext uri="{FF2B5EF4-FFF2-40B4-BE49-F238E27FC236}">
                <a16:creationId xmlns:a16="http://schemas.microsoft.com/office/drawing/2014/main" id="{B747BEE4-C3D1-44B7-AEC0-8F3FA3EF68D9}"/>
              </a:ext>
            </a:extLst>
          </p:cNvPr>
          <p:cNvPicPr>
            <a:picLocks noChangeAspect="1"/>
          </p:cNvPicPr>
          <p:nvPr/>
        </p:nvPicPr>
        <p:blipFill>
          <a:blip r:embed="rId4"/>
          <a:stretch>
            <a:fillRect/>
          </a:stretch>
        </p:blipFill>
        <p:spPr>
          <a:xfrm>
            <a:off x="8400256" y="4470111"/>
            <a:ext cx="1895740" cy="1838582"/>
          </a:xfrm>
          <a:prstGeom prst="rect">
            <a:avLst/>
          </a:prstGeom>
        </p:spPr>
      </p:pic>
    </p:spTree>
    <p:extLst>
      <p:ext uri="{BB962C8B-B14F-4D97-AF65-F5344CB8AC3E}">
        <p14:creationId xmlns:p14="http://schemas.microsoft.com/office/powerpoint/2010/main" val="3105404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A1199-1710-4072-AD68-8308532A64C8}"/>
              </a:ext>
            </a:extLst>
          </p:cNvPr>
          <p:cNvSpPr>
            <a:spLocks noGrp="1"/>
          </p:cNvSpPr>
          <p:nvPr>
            <p:ph type="title"/>
          </p:nvPr>
        </p:nvSpPr>
        <p:spPr/>
        <p:txBody>
          <a:bodyPr/>
          <a:lstStyle/>
          <a:p>
            <a:r>
              <a:rPr lang="en-US" altLang="zh-TW" dirty="0" err="1"/>
              <a:t>Inband</a:t>
            </a:r>
            <a:r>
              <a:rPr lang="en-US" altLang="zh-TW" dirty="0"/>
              <a:t> Attacks</a:t>
            </a:r>
            <a:endParaRPr lang="zh-TW" altLang="en-US" dirty="0"/>
          </a:p>
        </p:txBody>
      </p:sp>
      <p:sp>
        <p:nvSpPr>
          <p:cNvPr id="3" name="內容版面配置區 2">
            <a:extLst>
              <a:ext uri="{FF2B5EF4-FFF2-40B4-BE49-F238E27FC236}">
                <a16:creationId xmlns:a16="http://schemas.microsoft.com/office/drawing/2014/main" id="{0C9CB52E-4298-4CED-BDF0-93D046A77B34}"/>
              </a:ext>
            </a:extLst>
          </p:cNvPr>
          <p:cNvSpPr>
            <a:spLocks noGrp="1"/>
          </p:cNvSpPr>
          <p:nvPr>
            <p:ph idx="1"/>
          </p:nvPr>
        </p:nvSpPr>
        <p:spPr/>
        <p:txBody>
          <a:bodyPr>
            <a:normAutofit lnSpcReduction="10000"/>
          </a:bodyPr>
          <a:lstStyle/>
          <a:p>
            <a:r>
              <a:rPr lang="en-US" altLang="zh-TW" dirty="0"/>
              <a:t>Uses the same communication channel for injecting SQL code and retrieving results</a:t>
            </a:r>
          </a:p>
          <a:p>
            <a:r>
              <a:rPr lang="en-US" altLang="zh-TW" dirty="0"/>
              <a:t>The retrieved data are presented directly in application Web page, include:</a:t>
            </a:r>
          </a:p>
          <a:p>
            <a:pPr lvl="1"/>
            <a:r>
              <a:rPr lang="en-US" altLang="zh-TW" dirty="0"/>
              <a:t>Tautology </a:t>
            </a:r>
            <a:r>
              <a:rPr lang="zh-TW" altLang="en-US" dirty="0"/>
              <a:t>滔滔不絕</a:t>
            </a:r>
            <a:endParaRPr lang="en-US" altLang="zh-TW" dirty="0"/>
          </a:p>
          <a:p>
            <a:pPr lvl="2"/>
            <a:r>
              <a:rPr lang="en-US" altLang="zh-TW" dirty="0"/>
              <a:t>Injects code in one or more conditional statements so that they always evaluate to true</a:t>
            </a:r>
          </a:p>
          <a:p>
            <a:pPr lvl="1"/>
            <a:r>
              <a:rPr lang="en-US" altLang="zh-TW" dirty="0"/>
              <a:t>End-of-line comment</a:t>
            </a:r>
          </a:p>
          <a:p>
            <a:pPr lvl="2"/>
            <a:r>
              <a:rPr lang="en-US" altLang="zh-TW" dirty="0"/>
              <a:t>After injecting code into a particular field, legitimate code that follows are nullified through usage of end of line comments</a:t>
            </a:r>
          </a:p>
          <a:p>
            <a:pPr lvl="1"/>
            <a:r>
              <a:rPr lang="en-US" altLang="zh-TW" dirty="0"/>
              <a:t>Piggybacked queries </a:t>
            </a:r>
            <a:r>
              <a:rPr lang="zh-TW" altLang="en-US" dirty="0"/>
              <a:t>順風車</a:t>
            </a:r>
            <a:endParaRPr lang="en-US" altLang="zh-TW" dirty="0"/>
          </a:p>
          <a:p>
            <a:pPr lvl="2"/>
            <a:r>
              <a:rPr lang="en-US" altLang="zh-TW" dirty="0"/>
              <a:t>The attacker adds additional queries beyond the intended query, piggy-backing the attack on top of a legitimate request</a:t>
            </a:r>
          </a:p>
          <a:p>
            <a:pPr lvl="1"/>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27450876-C434-4241-AFB0-96B6F16D74C7}"/>
              </a:ext>
            </a:extLst>
          </p:cNvPr>
          <p:cNvSpPr>
            <a:spLocks noGrp="1"/>
          </p:cNvSpPr>
          <p:nvPr>
            <p:ph type="sldNum" sz="quarter" idx="12"/>
          </p:nvPr>
        </p:nvSpPr>
        <p:spPr/>
        <p:txBody>
          <a:bodyPr/>
          <a:lstStyle/>
          <a:p>
            <a:fld id="{06AFB70A-E524-49E4-8F5C-48BFBE4381EC}" type="slidenum">
              <a:rPr lang="en-US" altLang="zh-TW" smtClean="0"/>
              <a:pPr/>
              <a:t>36</a:t>
            </a:fld>
            <a:endParaRPr lang="en-US" altLang="zh-TW"/>
          </a:p>
        </p:txBody>
      </p:sp>
      <p:pic>
        <p:nvPicPr>
          <p:cNvPr id="6" name="圖片 5">
            <a:extLst>
              <a:ext uri="{FF2B5EF4-FFF2-40B4-BE49-F238E27FC236}">
                <a16:creationId xmlns:a16="http://schemas.microsoft.com/office/drawing/2014/main" id="{20AFDD8D-3A98-46BE-9F6B-730559E16790}"/>
              </a:ext>
            </a:extLst>
          </p:cNvPr>
          <p:cNvPicPr>
            <a:picLocks noChangeAspect="1"/>
          </p:cNvPicPr>
          <p:nvPr/>
        </p:nvPicPr>
        <p:blipFill>
          <a:blip r:embed="rId2"/>
          <a:stretch>
            <a:fillRect/>
          </a:stretch>
        </p:blipFill>
        <p:spPr>
          <a:xfrm>
            <a:off x="4871864" y="63690"/>
            <a:ext cx="6868484" cy="1743318"/>
          </a:xfrm>
          <a:prstGeom prst="rect">
            <a:avLst/>
          </a:prstGeom>
        </p:spPr>
      </p:pic>
    </p:spTree>
    <p:extLst>
      <p:ext uri="{BB962C8B-B14F-4D97-AF65-F5344CB8AC3E}">
        <p14:creationId xmlns:p14="http://schemas.microsoft.com/office/powerpoint/2010/main" val="355124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D43C55-4F4E-48F5-B557-3174473BDB8D}"/>
              </a:ext>
            </a:extLst>
          </p:cNvPr>
          <p:cNvSpPr>
            <a:spLocks noGrp="1"/>
          </p:cNvSpPr>
          <p:nvPr>
            <p:ph type="title"/>
          </p:nvPr>
        </p:nvSpPr>
        <p:spPr/>
        <p:txBody>
          <a:bodyPr/>
          <a:lstStyle/>
          <a:p>
            <a:r>
              <a:rPr lang="en-US" altLang="zh-TW" dirty="0"/>
              <a:t>Inferential Attack</a:t>
            </a:r>
            <a:endParaRPr lang="zh-TW" altLang="en-US" dirty="0"/>
          </a:p>
        </p:txBody>
      </p:sp>
      <p:sp>
        <p:nvSpPr>
          <p:cNvPr id="3" name="內容版面配置區 2">
            <a:extLst>
              <a:ext uri="{FF2B5EF4-FFF2-40B4-BE49-F238E27FC236}">
                <a16:creationId xmlns:a16="http://schemas.microsoft.com/office/drawing/2014/main" id="{FEF96586-DE0C-4A1B-8EB7-2EE8E177BFB7}"/>
              </a:ext>
            </a:extLst>
          </p:cNvPr>
          <p:cNvSpPr>
            <a:spLocks noGrp="1"/>
          </p:cNvSpPr>
          <p:nvPr>
            <p:ph idx="1"/>
          </p:nvPr>
        </p:nvSpPr>
        <p:spPr/>
        <p:txBody>
          <a:bodyPr>
            <a:normAutofit fontScale="92500" lnSpcReduction="10000"/>
          </a:bodyPr>
          <a:lstStyle/>
          <a:p>
            <a:r>
              <a:rPr lang="en-US" altLang="zh-TW" dirty="0"/>
              <a:t>There is no actual transfer of data, but the attacker is able to reconstruct the information by sending particular requests and observing the resulting behavior of the Website/database server</a:t>
            </a:r>
          </a:p>
          <a:p>
            <a:r>
              <a:rPr lang="en-US" altLang="zh-TW" dirty="0"/>
              <a:t>Include:</a:t>
            </a:r>
          </a:p>
          <a:p>
            <a:pPr lvl="1"/>
            <a:r>
              <a:rPr lang="en-US" altLang="zh-TW" dirty="0"/>
              <a:t>Illegal/logically incorrect queries</a:t>
            </a:r>
          </a:p>
          <a:p>
            <a:pPr lvl="1"/>
            <a:r>
              <a:rPr lang="en-US" altLang="zh-TW" dirty="0"/>
              <a:t>This attack lets an attacker gather important information about the type and structure of the backend database of a Web application</a:t>
            </a:r>
          </a:p>
          <a:p>
            <a:pPr lvl="1"/>
            <a:r>
              <a:rPr lang="en-US" altLang="zh-TW" dirty="0"/>
              <a:t>The attack is considered a preliminary, information-gathering step for other attacks</a:t>
            </a:r>
          </a:p>
          <a:p>
            <a:pPr lvl="1"/>
            <a:r>
              <a:rPr lang="en-US" altLang="zh-TW" dirty="0"/>
              <a:t>Blind SQL injection</a:t>
            </a:r>
          </a:p>
          <a:p>
            <a:pPr lvl="1"/>
            <a:r>
              <a:rPr lang="en-US" altLang="zh-TW" dirty="0"/>
              <a:t>Allows attackers to infer the data present in a database system even when the system is sufficiently secure to not display any erroneous information back to the attacker</a:t>
            </a:r>
          </a:p>
          <a:p>
            <a:endParaRPr lang="zh-TW" altLang="en-US" dirty="0"/>
          </a:p>
        </p:txBody>
      </p:sp>
      <p:sp>
        <p:nvSpPr>
          <p:cNvPr id="4" name="投影片編號版面配置區 3">
            <a:extLst>
              <a:ext uri="{FF2B5EF4-FFF2-40B4-BE49-F238E27FC236}">
                <a16:creationId xmlns:a16="http://schemas.microsoft.com/office/drawing/2014/main" id="{6A56355C-49BB-40DF-A367-855992767543}"/>
              </a:ext>
            </a:extLst>
          </p:cNvPr>
          <p:cNvSpPr>
            <a:spLocks noGrp="1"/>
          </p:cNvSpPr>
          <p:nvPr>
            <p:ph type="sldNum" sz="quarter" idx="12"/>
          </p:nvPr>
        </p:nvSpPr>
        <p:spPr/>
        <p:txBody>
          <a:bodyPr/>
          <a:lstStyle/>
          <a:p>
            <a:fld id="{06AFB70A-E524-49E4-8F5C-48BFBE4381EC}" type="slidenum">
              <a:rPr lang="en-US" altLang="zh-TW" smtClean="0"/>
              <a:pPr/>
              <a:t>37</a:t>
            </a:fld>
            <a:endParaRPr lang="en-US" altLang="zh-TW"/>
          </a:p>
        </p:txBody>
      </p:sp>
    </p:spTree>
    <p:extLst>
      <p:ext uri="{BB962C8B-B14F-4D97-AF65-F5344CB8AC3E}">
        <p14:creationId xmlns:p14="http://schemas.microsoft.com/office/powerpoint/2010/main" val="3896868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A86F917-5365-4FE1-86C6-D1DF81AC75B3}"/>
              </a:ext>
            </a:extLst>
          </p:cNvPr>
          <p:cNvSpPr>
            <a:spLocks noGrp="1"/>
          </p:cNvSpPr>
          <p:nvPr>
            <p:ph type="sldNum" sz="quarter" idx="12"/>
          </p:nvPr>
        </p:nvSpPr>
        <p:spPr/>
        <p:txBody>
          <a:bodyPr/>
          <a:lstStyle/>
          <a:p>
            <a:fld id="{06AFB70A-E524-49E4-8F5C-48BFBE4381EC}" type="slidenum">
              <a:rPr lang="en-US" altLang="zh-TW" smtClean="0"/>
              <a:pPr/>
              <a:t>38</a:t>
            </a:fld>
            <a:endParaRPr lang="en-US" altLang="zh-TW"/>
          </a:p>
        </p:txBody>
      </p:sp>
      <p:sp>
        <p:nvSpPr>
          <p:cNvPr id="9" name="標題 8">
            <a:extLst>
              <a:ext uri="{FF2B5EF4-FFF2-40B4-BE49-F238E27FC236}">
                <a16:creationId xmlns:a16="http://schemas.microsoft.com/office/drawing/2014/main" id="{D6106EB8-4CBB-4413-AC64-7F30D3430098}"/>
              </a:ext>
            </a:extLst>
          </p:cNvPr>
          <p:cNvSpPr>
            <a:spLocks noGrp="1"/>
          </p:cNvSpPr>
          <p:nvPr>
            <p:ph type="title"/>
          </p:nvPr>
        </p:nvSpPr>
        <p:spPr>
          <a:xfrm>
            <a:off x="845127" y="365760"/>
            <a:ext cx="10515600" cy="622382"/>
          </a:xfrm>
        </p:spPr>
        <p:txBody>
          <a:bodyPr>
            <a:normAutofit fontScale="90000"/>
          </a:bodyPr>
          <a:lstStyle/>
          <a:p>
            <a:r>
              <a:rPr lang="zh-TW" altLang="en-US" dirty="0"/>
              <a:t>好用的除錯畫面，透露太多細節！</a:t>
            </a:r>
          </a:p>
        </p:txBody>
      </p:sp>
      <p:pic>
        <p:nvPicPr>
          <p:cNvPr id="6" name="圖片 5">
            <a:extLst>
              <a:ext uri="{FF2B5EF4-FFF2-40B4-BE49-F238E27FC236}">
                <a16:creationId xmlns:a16="http://schemas.microsoft.com/office/drawing/2014/main" id="{1BDD74B3-4B88-4F14-8D1F-A40FED14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857" y="1080043"/>
            <a:ext cx="8114286" cy="5733333"/>
          </a:xfrm>
          <a:prstGeom prst="rect">
            <a:avLst/>
          </a:prstGeom>
        </p:spPr>
      </p:pic>
    </p:spTree>
    <p:extLst>
      <p:ext uri="{BB962C8B-B14F-4D97-AF65-F5344CB8AC3E}">
        <p14:creationId xmlns:p14="http://schemas.microsoft.com/office/powerpoint/2010/main" val="824315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46C2AF6-AB06-470A-BFAB-90C5612E71DA}"/>
              </a:ext>
            </a:extLst>
          </p:cNvPr>
          <p:cNvSpPr>
            <a:spLocks noGrp="1"/>
          </p:cNvSpPr>
          <p:nvPr>
            <p:ph type="sldNum" sz="quarter" idx="12"/>
          </p:nvPr>
        </p:nvSpPr>
        <p:spPr/>
        <p:txBody>
          <a:bodyPr/>
          <a:lstStyle/>
          <a:p>
            <a:fld id="{F5266956-B1F5-4385-B837-32E585D3D944}" type="slidenum">
              <a:rPr lang="en-US" altLang="zh-TW" smtClean="0"/>
              <a:pPr/>
              <a:t>39</a:t>
            </a:fld>
            <a:endParaRPr lang="en-US" altLang="zh-TW"/>
          </a:p>
        </p:txBody>
      </p:sp>
      <p:sp>
        <p:nvSpPr>
          <p:cNvPr id="5" name="標題 4">
            <a:extLst>
              <a:ext uri="{FF2B5EF4-FFF2-40B4-BE49-F238E27FC236}">
                <a16:creationId xmlns:a16="http://schemas.microsoft.com/office/drawing/2014/main" id="{343AD401-68CC-49FF-A6CB-FA188A8F423B}"/>
              </a:ext>
            </a:extLst>
          </p:cNvPr>
          <p:cNvSpPr>
            <a:spLocks noGrp="1"/>
          </p:cNvSpPr>
          <p:nvPr>
            <p:ph type="title"/>
          </p:nvPr>
        </p:nvSpPr>
        <p:spPr/>
        <p:txBody>
          <a:bodyPr/>
          <a:lstStyle/>
          <a:p>
            <a:r>
              <a:rPr lang="zh-TW" altLang="en-US" dirty="0"/>
              <a:t>官僚、無用但是卻安全的報錯畫面：</a:t>
            </a:r>
          </a:p>
        </p:txBody>
      </p:sp>
      <p:pic>
        <p:nvPicPr>
          <p:cNvPr id="4" name="圖片 3">
            <a:extLst>
              <a:ext uri="{FF2B5EF4-FFF2-40B4-BE49-F238E27FC236}">
                <a16:creationId xmlns:a16="http://schemas.microsoft.com/office/drawing/2014/main" id="{92277080-FA6F-4D09-A15F-16D95991C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905" y="1684225"/>
            <a:ext cx="7676190" cy="5057143"/>
          </a:xfrm>
          <a:prstGeom prst="rect">
            <a:avLst/>
          </a:prstGeom>
        </p:spPr>
      </p:pic>
    </p:spTree>
    <p:extLst>
      <p:ext uri="{BB962C8B-B14F-4D97-AF65-F5344CB8AC3E}">
        <p14:creationId xmlns:p14="http://schemas.microsoft.com/office/powerpoint/2010/main" val="37301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32E45A-7204-48C1-A59C-A024D884573B}"/>
              </a:ext>
            </a:extLst>
          </p:cNvPr>
          <p:cNvSpPr>
            <a:spLocks noGrp="1"/>
          </p:cNvSpPr>
          <p:nvPr>
            <p:ph type="title"/>
          </p:nvPr>
        </p:nvSpPr>
        <p:spPr/>
        <p:txBody>
          <a:bodyPr/>
          <a:lstStyle/>
          <a:p>
            <a:r>
              <a:rPr lang="en-US" altLang="zh-TW" dirty="0"/>
              <a:t>The Need For Database Security</a:t>
            </a:r>
            <a:endParaRPr lang="zh-TW" altLang="en-US" dirty="0"/>
          </a:p>
        </p:txBody>
      </p:sp>
      <p:sp>
        <p:nvSpPr>
          <p:cNvPr id="9" name="文字版面配置區 8">
            <a:extLst>
              <a:ext uri="{FF2B5EF4-FFF2-40B4-BE49-F238E27FC236}">
                <a16:creationId xmlns:a16="http://schemas.microsoft.com/office/drawing/2014/main" id="{3DDD8F05-A53C-4257-AF53-49711708CB83}"/>
              </a:ext>
            </a:extLst>
          </p:cNvPr>
          <p:cNvSpPr>
            <a:spLocks noGrp="1"/>
          </p:cNvSpPr>
          <p:nvPr>
            <p:ph type="body" idx="1"/>
          </p:nvPr>
        </p:nvSpPr>
        <p:spPr/>
        <p:txBody>
          <a:bodyPr/>
          <a:lstStyle/>
          <a:p>
            <a:r>
              <a:rPr lang="zh-TW" altLang="en-US" dirty="0"/>
              <a:t>為什麼要強調資料庫安全？</a:t>
            </a:r>
            <a:endParaRPr lang="en-US" altLang="zh-TW" dirty="0"/>
          </a:p>
          <a:p>
            <a:r>
              <a:rPr lang="zh-TW" altLang="en-US" dirty="0"/>
              <a:t>資料庫只是伺服器上執行的一個服務，整部伺服器安裝一套防毒軟體，保護了伺服器就保護了資料庫不是？</a:t>
            </a:r>
          </a:p>
        </p:txBody>
      </p:sp>
      <p:sp>
        <p:nvSpPr>
          <p:cNvPr id="4" name="投影片編號版面配置區 3">
            <a:extLst>
              <a:ext uri="{FF2B5EF4-FFF2-40B4-BE49-F238E27FC236}">
                <a16:creationId xmlns:a16="http://schemas.microsoft.com/office/drawing/2014/main" id="{7D3192F0-825B-46E4-8392-43375C27E9EF}"/>
              </a:ext>
            </a:extLst>
          </p:cNvPr>
          <p:cNvSpPr>
            <a:spLocks noGrp="1"/>
          </p:cNvSpPr>
          <p:nvPr>
            <p:ph type="sldNum" sz="quarter" idx="12"/>
          </p:nvPr>
        </p:nvSpPr>
        <p:spPr/>
        <p:txBody>
          <a:bodyPr/>
          <a:lstStyle/>
          <a:p>
            <a:fld id="{06AFB70A-E524-49E4-8F5C-48BFBE4381EC}" type="slidenum">
              <a:rPr lang="en-US" altLang="zh-TW" smtClean="0"/>
              <a:pPr/>
              <a:t>4</a:t>
            </a:fld>
            <a:endParaRPr lang="en-US" altLang="zh-TW"/>
          </a:p>
        </p:txBody>
      </p:sp>
    </p:spTree>
    <p:extLst>
      <p:ext uri="{BB962C8B-B14F-4D97-AF65-F5344CB8AC3E}">
        <p14:creationId xmlns:p14="http://schemas.microsoft.com/office/powerpoint/2010/main" val="4274238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6A5CB6-8E34-4777-ABD9-EC759B787901}"/>
              </a:ext>
            </a:extLst>
          </p:cNvPr>
          <p:cNvSpPr>
            <a:spLocks noGrp="1"/>
          </p:cNvSpPr>
          <p:nvPr>
            <p:ph type="title"/>
          </p:nvPr>
        </p:nvSpPr>
        <p:spPr/>
        <p:txBody>
          <a:bodyPr/>
          <a:lstStyle/>
          <a:p>
            <a:r>
              <a:rPr lang="en-US" altLang="zh-TW" dirty="0"/>
              <a:t>Out-of-Band Attack</a:t>
            </a:r>
            <a:endParaRPr lang="zh-TW" altLang="en-US" dirty="0"/>
          </a:p>
        </p:txBody>
      </p:sp>
      <p:sp>
        <p:nvSpPr>
          <p:cNvPr id="3" name="內容版面配置區 2">
            <a:extLst>
              <a:ext uri="{FF2B5EF4-FFF2-40B4-BE49-F238E27FC236}">
                <a16:creationId xmlns:a16="http://schemas.microsoft.com/office/drawing/2014/main" id="{27E4C404-DBFE-446E-A343-36ED6342E84A}"/>
              </a:ext>
            </a:extLst>
          </p:cNvPr>
          <p:cNvSpPr>
            <a:spLocks noGrp="1"/>
          </p:cNvSpPr>
          <p:nvPr>
            <p:ph idx="1"/>
          </p:nvPr>
        </p:nvSpPr>
        <p:spPr/>
        <p:txBody>
          <a:bodyPr/>
          <a:lstStyle/>
          <a:p>
            <a:r>
              <a:rPr lang="en-US" altLang="zh-TW" dirty="0"/>
              <a:t>Data are retrieved using a different channel</a:t>
            </a:r>
          </a:p>
          <a:p>
            <a:r>
              <a:rPr lang="en-US" altLang="zh-TW" dirty="0"/>
              <a:t>This can be used when there are limitations on information retrieval, but outbound connectivity from the database server is lax</a:t>
            </a:r>
          </a:p>
          <a:p>
            <a:endParaRPr lang="zh-TW" altLang="en-US" dirty="0"/>
          </a:p>
        </p:txBody>
      </p:sp>
      <p:sp>
        <p:nvSpPr>
          <p:cNvPr id="4" name="投影片編號版面配置區 3">
            <a:extLst>
              <a:ext uri="{FF2B5EF4-FFF2-40B4-BE49-F238E27FC236}">
                <a16:creationId xmlns:a16="http://schemas.microsoft.com/office/drawing/2014/main" id="{4219AD44-2F02-4982-99D0-7167CBDB58B8}"/>
              </a:ext>
            </a:extLst>
          </p:cNvPr>
          <p:cNvSpPr>
            <a:spLocks noGrp="1"/>
          </p:cNvSpPr>
          <p:nvPr>
            <p:ph type="sldNum" sz="quarter" idx="12"/>
          </p:nvPr>
        </p:nvSpPr>
        <p:spPr/>
        <p:txBody>
          <a:bodyPr/>
          <a:lstStyle/>
          <a:p>
            <a:fld id="{06AFB70A-E524-49E4-8F5C-48BFBE4381EC}" type="slidenum">
              <a:rPr lang="en-US" altLang="zh-TW" smtClean="0"/>
              <a:pPr/>
              <a:t>40</a:t>
            </a:fld>
            <a:endParaRPr lang="en-US" altLang="zh-TW"/>
          </a:p>
        </p:txBody>
      </p:sp>
    </p:spTree>
    <p:extLst>
      <p:ext uri="{BB962C8B-B14F-4D97-AF65-F5344CB8AC3E}">
        <p14:creationId xmlns:p14="http://schemas.microsoft.com/office/powerpoint/2010/main" val="636375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3C1508-2BD3-4B6A-B5D5-D78ECF6FB373}"/>
              </a:ext>
            </a:extLst>
          </p:cNvPr>
          <p:cNvSpPr>
            <a:spLocks noGrp="1"/>
          </p:cNvSpPr>
          <p:nvPr>
            <p:ph type="title"/>
          </p:nvPr>
        </p:nvSpPr>
        <p:spPr/>
        <p:txBody>
          <a:bodyPr/>
          <a:lstStyle/>
          <a:p>
            <a:r>
              <a:rPr lang="en-US" altLang="zh-TW" dirty="0" err="1"/>
              <a:t>SQLi</a:t>
            </a:r>
            <a:r>
              <a:rPr lang="en-US" altLang="zh-TW" dirty="0"/>
              <a:t> Countermeasures </a:t>
            </a:r>
            <a:r>
              <a:rPr lang="zh-TW" altLang="en-US" dirty="0"/>
              <a:t>對策</a:t>
            </a:r>
          </a:p>
        </p:txBody>
      </p:sp>
      <p:sp>
        <p:nvSpPr>
          <p:cNvPr id="3" name="內容版面配置區 2">
            <a:extLst>
              <a:ext uri="{FF2B5EF4-FFF2-40B4-BE49-F238E27FC236}">
                <a16:creationId xmlns:a16="http://schemas.microsoft.com/office/drawing/2014/main" id="{09B9BE57-523D-4F00-BBCC-740F1699E00A}"/>
              </a:ext>
            </a:extLst>
          </p:cNvPr>
          <p:cNvSpPr>
            <a:spLocks noGrp="1"/>
          </p:cNvSpPr>
          <p:nvPr>
            <p:ph sz="half" idx="1"/>
          </p:nvPr>
        </p:nvSpPr>
        <p:spPr/>
        <p:txBody>
          <a:bodyPr/>
          <a:lstStyle/>
          <a:p>
            <a:r>
              <a:rPr lang="en-US" altLang="zh-TW" dirty="0"/>
              <a:t>Defensive coding</a:t>
            </a:r>
          </a:p>
          <a:p>
            <a:pPr lvl="1"/>
            <a:r>
              <a:rPr lang="en-US" altLang="zh-TW" dirty="0"/>
              <a:t>Manual defensive coding practices</a:t>
            </a:r>
          </a:p>
          <a:p>
            <a:pPr lvl="2"/>
            <a:r>
              <a:rPr lang="en-US" altLang="zh-TW" dirty="0"/>
              <a:t>Type checking</a:t>
            </a:r>
          </a:p>
          <a:p>
            <a:pPr lvl="2"/>
            <a:r>
              <a:rPr lang="en-US" altLang="zh-TW" dirty="0"/>
              <a:t>Pattern matching</a:t>
            </a:r>
            <a:r>
              <a:rPr lang="zh-TW" altLang="en-US" dirty="0"/>
              <a:t> </a:t>
            </a:r>
            <a:r>
              <a:rPr lang="en-US" altLang="zh-TW" dirty="0"/>
              <a:t>(Regular Expression)</a:t>
            </a:r>
          </a:p>
          <a:p>
            <a:pPr lvl="1"/>
            <a:r>
              <a:rPr lang="en-US" altLang="zh-TW" dirty="0"/>
              <a:t>Parameterized query insertion</a:t>
            </a:r>
          </a:p>
          <a:p>
            <a:pPr lvl="1"/>
            <a:r>
              <a:rPr lang="en-US" altLang="zh-TW" dirty="0"/>
              <a:t>SQL DOM</a:t>
            </a:r>
          </a:p>
        </p:txBody>
      </p:sp>
      <p:sp>
        <p:nvSpPr>
          <p:cNvPr id="5" name="內容版面配置區 4">
            <a:extLst>
              <a:ext uri="{FF2B5EF4-FFF2-40B4-BE49-F238E27FC236}">
                <a16:creationId xmlns:a16="http://schemas.microsoft.com/office/drawing/2014/main" id="{69C8FC69-EF93-43F4-B259-DDBA9C55F771}"/>
              </a:ext>
            </a:extLst>
          </p:cNvPr>
          <p:cNvSpPr>
            <a:spLocks noGrp="1"/>
          </p:cNvSpPr>
          <p:nvPr>
            <p:ph sz="half" idx="2"/>
          </p:nvPr>
        </p:nvSpPr>
        <p:spPr/>
        <p:txBody>
          <a:bodyPr/>
          <a:lstStyle/>
          <a:p>
            <a:r>
              <a:rPr lang="en-US" altLang="zh-TW" dirty="0"/>
              <a:t>Detection </a:t>
            </a:r>
          </a:p>
          <a:p>
            <a:pPr lvl="1"/>
            <a:r>
              <a:rPr lang="en-US" altLang="zh-TW" dirty="0"/>
              <a:t>Signature based</a:t>
            </a:r>
          </a:p>
          <a:p>
            <a:pPr lvl="1"/>
            <a:r>
              <a:rPr lang="en-US" altLang="zh-TW" dirty="0"/>
              <a:t>Anomaly based</a:t>
            </a:r>
          </a:p>
          <a:p>
            <a:pPr lvl="1"/>
            <a:r>
              <a:rPr lang="en-US" altLang="zh-TW" dirty="0"/>
              <a:t>Code analysis</a:t>
            </a:r>
          </a:p>
          <a:p>
            <a:r>
              <a:rPr lang="en-US" altLang="zh-TW" dirty="0"/>
              <a:t>Run-time prevention</a:t>
            </a:r>
          </a:p>
          <a:p>
            <a:pPr lvl="1"/>
            <a:r>
              <a:rPr lang="en-US" altLang="zh-TW" dirty="0"/>
              <a:t>Check queries at runtime to see if they conform to a model of expected queries</a:t>
            </a:r>
          </a:p>
          <a:p>
            <a:endParaRPr lang="zh-TW" altLang="en-US" dirty="0"/>
          </a:p>
        </p:txBody>
      </p:sp>
      <p:sp>
        <p:nvSpPr>
          <p:cNvPr id="4" name="投影片編號版面配置區 3">
            <a:extLst>
              <a:ext uri="{FF2B5EF4-FFF2-40B4-BE49-F238E27FC236}">
                <a16:creationId xmlns:a16="http://schemas.microsoft.com/office/drawing/2014/main" id="{6BADF9A6-E692-4B31-A6B2-CF632A002B40}"/>
              </a:ext>
            </a:extLst>
          </p:cNvPr>
          <p:cNvSpPr>
            <a:spLocks noGrp="1"/>
          </p:cNvSpPr>
          <p:nvPr>
            <p:ph type="sldNum" sz="quarter" idx="12"/>
          </p:nvPr>
        </p:nvSpPr>
        <p:spPr/>
        <p:txBody>
          <a:bodyPr/>
          <a:lstStyle/>
          <a:p>
            <a:fld id="{06AFB70A-E524-49E4-8F5C-48BFBE4381EC}" type="slidenum">
              <a:rPr lang="en-US" altLang="zh-TW" smtClean="0"/>
              <a:pPr/>
              <a:t>41</a:t>
            </a:fld>
            <a:endParaRPr lang="en-US" altLang="zh-TW"/>
          </a:p>
        </p:txBody>
      </p:sp>
    </p:spTree>
    <p:extLst>
      <p:ext uri="{BB962C8B-B14F-4D97-AF65-F5344CB8AC3E}">
        <p14:creationId xmlns:p14="http://schemas.microsoft.com/office/powerpoint/2010/main" val="3547782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920DF2A5-A956-44B9-B333-92D7DB877D5C}"/>
              </a:ext>
            </a:extLst>
          </p:cNvPr>
          <p:cNvSpPr>
            <a:spLocks noGrp="1"/>
          </p:cNvSpPr>
          <p:nvPr>
            <p:ph type="sldNum" sz="quarter" idx="12"/>
          </p:nvPr>
        </p:nvSpPr>
        <p:spPr/>
        <p:txBody>
          <a:bodyPr/>
          <a:lstStyle/>
          <a:p>
            <a:fld id="{06AFB70A-E524-49E4-8F5C-48BFBE4381EC}" type="slidenum">
              <a:rPr lang="en-US" altLang="zh-TW" smtClean="0"/>
              <a:pPr/>
              <a:t>42</a:t>
            </a:fld>
            <a:endParaRPr lang="en-US" altLang="zh-TW"/>
          </a:p>
        </p:txBody>
      </p:sp>
      <p:sp>
        <p:nvSpPr>
          <p:cNvPr id="8" name="標題 7">
            <a:extLst>
              <a:ext uri="{FF2B5EF4-FFF2-40B4-BE49-F238E27FC236}">
                <a16:creationId xmlns:a16="http://schemas.microsoft.com/office/drawing/2014/main" id="{5EF2B447-29E0-4450-A401-B3B01FFEFD96}"/>
              </a:ext>
            </a:extLst>
          </p:cNvPr>
          <p:cNvSpPr>
            <a:spLocks noGrp="1"/>
          </p:cNvSpPr>
          <p:nvPr>
            <p:ph type="title"/>
          </p:nvPr>
        </p:nvSpPr>
        <p:spPr/>
        <p:txBody>
          <a:bodyPr/>
          <a:lstStyle/>
          <a:p>
            <a:r>
              <a:rPr lang="en-US" altLang="zh-TW" dirty="0"/>
              <a:t>Parameterized Query Insertion</a:t>
            </a:r>
            <a:endParaRPr lang="zh-TW" altLang="en-US" dirty="0"/>
          </a:p>
        </p:txBody>
      </p:sp>
      <p:sp>
        <p:nvSpPr>
          <p:cNvPr id="10" name="文字方塊 9">
            <a:extLst>
              <a:ext uri="{FF2B5EF4-FFF2-40B4-BE49-F238E27FC236}">
                <a16:creationId xmlns:a16="http://schemas.microsoft.com/office/drawing/2014/main" id="{6B899AE2-62FE-4A39-9D8E-6FC74C662490}"/>
              </a:ext>
            </a:extLst>
          </p:cNvPr>
          <p:cNvSpPr txBox="1"/>
          <p:nvPr/>
        </p:nvSpPr>
        <p:spPr>
          <a:xfrm>
            <a:off x="845127" y="1720840"/>
            <a:ext cx="10515600"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dirty="0">
                <a:latin typeface="Consolas" panose="020B0609020204030204" pitchFamily="49" charset="0"/>
              </a:rPr>
              <a:t>SqlCommand cmd = new SqlCommand("INSERT INTO CurrentSit VALUES(@sitid1, @incident1, @nature1, @name1, @charges1)", con);</a:t>
            </a:r>
          </a:p>
          <a:p>
            <a:endParaRPr lang="zh-TW" altLang="en-US" dirty="0">
              <a:latin typeface="Consolas" panose="020B0609020204030204" pitchFamily="49" charset="0"/>
            </a:endParaRPr>
          </a:p>
          <a:p>
            <a:r>
              <a:rPr lang="zh-TW" altLang="en-US" dirty="0">
                <a:latin typeface="Consolas" panose="020B0609020204030204" pitchFamily="49" charset="0"/>
              </a:rPr>
              <a:t>cmd.Parameters.AddWithValue("@sitid1", sitid1);</a:t>
            </a:r>
          </a:p>
          <a:p>
            <a:r>
              <a:rPr lang="zh-TW" altLang="en-US" dirty="0">
                <a:latin typeface="Consolas" panose="020B0609020204030204" pitchFamily="49" charset="0"/>
              </a:rPr>
              <a:t>cmd.Parameters.AddWithValue("@incident1", incident1.ToString("YYYY-mm-DD"));</a:t>
            </a:r>
          </a:p>
          <a:p>
            <a:r>
              <a:rPr lang="zh-TW" altLang="en-US" dirty="0">
                <a:latin typeface="Consolas" panose="020B0609020204030204" pitchFamily="49" charset="0"/>
              </a:rPr>
              <a:t>cmd.Parameters.AddWithValue("@nature1", nature1);</a:t>
            </a:r>
          </a:p>
          <a:p>
            <a:r>
              <a:rPr lang="zh-TW" altLang="en-US" dirty="0">
                <a:latin typeface="Consolas" panose="020B0609020204030204" pitchFamily="49" charset="0"/>
              </a:rPr>
              <a:t>cmd.Parameters.AddWithValue("@name1", name1);</a:t>
            </a:r>
          </a:p>
          <a:p>
            <a:r>
              <a:rPr lang="zh-TW" altLang="en-US" dirty="0">
                <a:latin typeface="Consolas" panose="020B0609020204030204" pitchFamily="49" charset="0"/>
              </a:rPr>
              <a:t>cmd.Parameters.AddWithValue("@charges1", charges1);</a:t>
            </a:r>
          </a:p>
          <a:p>
            <a:endParaRPr lang="zh-TW" altLang="en-US" dirty="0">
              <a:latin typeface="Consolas" panose="020B0609020204030204" pitchFamily="49" charset="0"/>
            </a:endParaRPr>
          </a:p>
          <a:p>
            <a:r>
              <a:rPr lang="zh-TW" altLang="en-US" dirty="0">
                <a:latin typeface="Consolas" panose="020B0609020204030204" pitchFamily="49" charset="0"/>
              </a:rPr>
              <a:t>cmd.ExecuteNonQuery();</a:t>
            </a:r>
          </a:p>
        </p:txBody>
      </p:sp>
    </p:spTree>
    <p:extLst>
      <p:ext uri="{BB962C8B-B14F-4D97-AF65-F5344CB8AC3E}">
        <p14:creationId xmlns:p14="http://schemas.microsoft.com/office/powerpoint/2010/main" val="1952877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5ED5E853-2D6E-40AE-BF2B-066F41A27958}"/>
              </a:ext>
            </a:extLst>
          </p:cNvPr>
          <p:cNvSpPr>
            <a:spLocks noGrp="1"/>
          </p:cNvSpPr>
          <p:nvPr>
            <p:ph type="sldNum" sz="quarter" idx="12"/>
          </p:nvPr>
        </p:nvSpPr>
        <p:spPr/>
        <p:txBody>
          <a:bodyPr/>
          <a:lstStyle/>
          <a:p>
            <a:fld id="{06AFB70A-E524-49E4-8F5C-48BFBE4381EC}" type="slidenum">
              <a:rPr lang="en-US" altLang="zh-TW" smtClean="0"/>
              <a:pPr/>
              <a:t>43</a:t>
            </a:fld>
            <a:endParaRPr lang="en-US" altLang="zh-TW"/>
          </a:p>
        </p:txBody>
      </p:sp>
      <p:pic>
        <p:nvPicPr>
          <p:cNvPr id="8" name="圖片 7">
            <a:extLst>
              <a:ext uri="{FF2B5EF4-FFF2-40B4-BE49-F238E27FC236}">
                <a16:creationId xmlns:a16="http://schemas.microsoft.com/office/drawing/2014/main" id="{8B1F5D98-D9E0-4439-9F49-A6371D945532}"/>
              </a:ext>
            </a:extLst>
          </p:cNvPr>
          <p:cNvPicPr>
            <a:picLocks noChangeAspect="1"/>
          </p:cNvPicPr>
          <p:nvPr/>
        </p:nvPicPr>
        <p:blipFill>
          <a:blip r:embed="rId2"/>
          <a:stretch>
            <a:fillRect/>
          </a:stretch>
        </p:blipFill>
        <p:spPr>
          <a:xfrm>
            <a:off x="983432" y="704470"/>
            <a:ext cx="8021169" cy="5449060"/>
          </a:xfrm>
          <a:prstGeom prst="rect">
            <a:avLst/>
          </a:prstGeom>
        </p:spPr>
      </p:pic>
      <p:sp>
        <p:nvSpPr>
          <p:cNvPr id="10" name="文字方塊 9">
            <a:extLst>
              <a:ext uri="{FF2B5EF4-FFF2-40B4-BE49-F238E27FC236}">
                <a16:creationId xmlns:a16="http://schemas.microsoft.com/office/drawing/2014/main" id="{7B2AE997-2F8F-493C-AD5F-037903F82DC7}"/>
              </a:ext>
            </a:extLst>
          </p:cNvPr>
          <p:cNvSpPr txBox="1"/>
          <p:nvPr/>
        </p:nvSpPr>
        <p:spPr>
          <a:xfrm>
            <a:off x="983432" y="335138"/>
            <a:ext cx="6094476" cy="369332"/>
          </a:xfrm>
          <a:prstGeom prst="rect">
            <a:avLst/>
          </a:prstGeom>
          <a:noFill/>
        </p:spPr>
        <p:txBody>
          <a:bodyPr wrap="square">
            <a:spAutoFit/>
          </a:bodyPr>
          <a:lstStyle/>
          <a:p>
            <a:r>
              <a:rPr lang="zh-TW" altLang="en-US" dirty="0"/>
              <a:t>https://www.slideserve.com/theola/sql-dom</a:t>
            </a:r>
          </a:p>
        </p:txBody>
      </p:sp>
    </p:spTree>
    <p:extLst>
      <p:ext uri="{BB962C8B-B14F-4D97-AF65-F5344CB8AC3E}">
        <p14:creationId xmlns:p14="http://schemas.microsoft.com/office/powerpoint/2010/main" val="390530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E9B4DBC-80A9-4339-BEFF-0A33EFCF3490}"/>
              </a:ext>
            </a:extLst>
          </p:cNvPr>
          <p:cNvSpPr>
            <a:spLocks noGrp="1"/>
          </p:cNvSpPr>
          <p:nvPr>
            <p:ph type="title"/>
          </p:nvPr>
        </p:nvSpPr>
        <p:spPr/>
        <p:txBody>
          <a:bodyPr/>
          <a:lstStyle/>
          <a:p>
            <a:r>
              <a:rPr lang="en-US" altLang="zh-TW" dirty="0"/>
              <a:t>Database Access Control</a:t>
            </a:r>
            <a:endParaRPr lang="zh-TW" altLang="en-US" dirty="0"/>
          </a:p>
        </p:txBody>
      </p:sp>
      <p:sp>
        <p:nvSpPr>
          <p:cNvPr id="9" name="文字版面配置區 8">
            <a:extLst>
              <a:ext uri="{FF2B5EF4-FFF2-40B4-BE49-F238E27FC236}">
                <a16:creationId xmlns:a16="http://schemas.microsoft.com/office/drawing/2014/main" id="{A791FBCA-3466-4DD6-8039-F59B55AA174C}"/>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48C2FA15-18DE-4058-833C-7094722CE46E}"/>
              </a:ext>
            </a:extLst>
          </p:cNvPr>
          <p:cNvSpPr>
            <a:spLocks noGrp="1"/>
          </p:cNvSpPr>
          <p:nvPr>
            <p:ph type="sldNum" sz="quarter" idx="12"/>
          </p:nvPr>
        </p:nvSpPr>
        <p:spPr/>
        <p:txBody>
          <a:bodyPr/>
          <a:lstStyle/>
          <a:p>
            <a:fld id="{06AFB70A-E524-49E4-8F5C-48BFBE4381EC}" type="slidenum">
              <a:rPr lang="en-US" altLang="zh-TW" smtClean="0"/>
              <a:pPr/>
              <a:t>44</a:t>
            </a:fld>
            <a:endParaRPr lang="en-US" altLang="zh-TW"/>
          </a:p>
        </p:txBody>
      </p:sp>
    </p:spTree>
    <p:extLst>
      <p:ext uri="{BB962C8B-B14F-4D97-AF65-F5344CB8AC3E}">
        <p14:creationId xmlns:p14="http://schemas.microsoft.com/office/powerpoint/2010/main" val="290294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157C27-0C61-4B43-865C-5EA1D5F30B74}"/>
              </a:ext>
            </a:extLst>
          </p:cNvPr>
          <p:cNvSpPr>
            <a:spLocks noGrp="1"/>
          </p:cNvSpPr>
          <p:nvPr>
            <p:ph type="title"/>
          </p:nvPr>
        </p:nvSpPr>
        <p:spPr/>
        <p:txBody>
          <a:bodyPr/>
          <a:lstStyle/>
          <a:p>
            <a:r>
              <a:rPr lang="en-US" altLang="zh-TW" dirty="0"/>
              <a:t>Database Access Control</a:t>
            </a:r>
            <a:endParaRPr lang="zh-TW" altLang="en-US" dirty="0"/>
          </a:p>
        </p:txBody>
      </p:sp>
      <p:sp>
        <p:nvSpPr>
          <p:cNvPr id="6" name="內容版面配置區 5">
            <a:extLst>
              <a:ext uri="{FF2B5EF4-FFF2-40B4-BE49-F238E27FC236}">
                <a16:creationId xmlns:a16="http://schemas.microsoft.com/office/drawing/2014/main" id="{D79B074B-FB81-49F3-AE7B-D0FF313961EC}"/>
              </a:ext>
            </a:extLst>
          </p:cNvPr>
          <p:cNvSpPr>
            <a:spLocks noGrp="1"/>
          </p:cNvSpPr>
          <p:nvPr>
            <p:ph idx="1"/>
          </p:nvPr>
        </p:nvSpPr>
        <p:spPr/>
        <p:txBody>
          <a:bodyPr>
            <a:normAutofit lnSpcReduction="10000"/>
          </a:bodyPr>
          <a:lstStyle/>
          <a:p>
            <a:r>
              <a:rPr lang="en-US" altLang="zh-TW" dirty="0"/>
              <a:t>Database access control system determines:</a:t>
            </a:r>
          </a:p>
          <a:p>
            <a:pPr lvl="1"/>
            <a:r>
              <a:rPr lang="en-US" altLang="zh-TW" dirty="0"/>
              <a:t>If the user has access to the entire database or just portions of it </a:t>
            </a:r>
            <a:r>
              <a:rPr lang="zh-TW" altLang="en-US" dirty="0"/>
              <a:t>範圍</a:t>
            </a:r>
            <a:endParaRPr lang="en-US" altLang="zh-TW" dirty="0"/>
          </a:p>
          <a:p>
            <a:pPr lvl="1"/>
            <a:r>
              <a:rPr lang="en-US" altLang="zh-TW" dirty="0"/>
              <a:t>What access rights the user has (create, insert, delete, update, read, write)</a:t>
            </a:r>
            <a:r>
              <a:rPr lang="zh-TW" altLang="en-US" dirty="0"/>
              <a:t> 動作</a:t>
            </a:r>
            <a:endParaRPr lang="en-US" altLang="zh-TW" dirty="0"/>
          </a:p>
          <a:p>
            <a:r>
              <a:rPr lang="en-US" altLang="zh-TW" dirty="0"/>
              <a:t>Can support a range of administrative policies</a:t>
            </a:r>
          </a:p>
          <a:p>
            <a:pPr lvl="1"/>
            <a:r>
              <a:rPr lang="en-US" altLang="zh-TW" dirty="0"/>
              <a:t>Centralized administration</a:t>
            </a:r>
          </a:p>
          <a:p>
            <a:pPr lvl="2"/>
            <a:r>
              <a:rPr lang="en-US" altLang="zh-TW" dirty="0"/>
              <a:t>Small number of privileged users may grant and revoke access rights</a:t>
            </a:r>
          </a:p>
          <a:p>
            <a:pPr lvl="1"/>
            <a:r>
              <a:rPr lang="en-US" altLang="zh-TW" dirty="0"/>
              <a:t>Ownership-based administration</a:t>
            </a:r>
          </a:p>
          <a:p>
            <a:pPr lvl="2"/>
            <a:r>
              <a:rPr lang="en-US" altLang="zh-TW" dirty="0"/>
              <a:t>The creator of a table may grant and revoke access rights to the table</a:t>
            </a:r>
          </a:p>
          <a:p>
            <a:pPr lvl="1"/>
            <a:r>
              <a:rPr lang="en-US" altLang="zh-TW" dirty="0"/>
              <a:t>Decentralized administration</a:t>
            </a:r>
          </a:p>
          <a:p>
            <a:pPr lvl="2"/>
            <a:r>
              <a:rPr lang="en-US" altLang="zh-TW" dirty="0"/>
              <a:t>The owner of the table may grant and revoke authorization rights to other users, allowing them to grant and revoke access rights to the table</a:t>
            </a:r>
          </a:p>
          <a:p>
            <a:endParaRPr lang="zh-TW" altLang="en-US" dirty="0"/>
          </a:p>
        </p:txBody>
      </p:sp>
      <p:sp>
        <p:nvSpPr>
          <p:cNvPr id="4" name="投影片編號版面配置區 3">
            <a:extLst>
              <a:ext uri="{FF2B5EF4-FFF2-40B4-BE49-F238E27FC236}">
                <a16:creationId xmlns:a16="http://schemas.microsoft.com/office/drawing/2014/main" id="{B45179F6-A188-4AF8-A3EB-19FC7AEDA539}"/>
              </a:ext>
            </a:extLst>
          </p:cNvPr>
          <p:cNvSpPr>
            <a:spLocks noGrp="1"/>
          </p:cNvSpPr>
          <p:nvPr>
            <p:ph type="sldNum" sz="quarter" idx="12"/>
          </p:nvPr>
        </p:nvSpPr>
        <p:spPr/>
        <p:txBody>
          <a:bodyPr/>
          <a:lstStyle/>
          <a:p>
            <a:fld id="{8F42EFD9-195D-4827-84D3-0A96B5393742}" type="slidenum">
              <a:rPr lang="en-US" altLang="zh-TW" smtClean="0"/>
              <a:pPr/>
              <a:t>45</a:t>
            </a:fld>
            <a:endParaRPr lang="en-US" altLang="zh-TW"/>
          </a:p>
        </p:txBody>
      </p:sp>
    </p:spTree>
    <p:extLst>
      <p:ext uri="{BB962C8B-B14F-4D97-AF65-F5344CB8AC3E}">
        <p14:creationId xmlns:p14="http://schemas.microsoft.com/office/powerpoint/2010/main" val="45548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58CAA6-8341-414E-8F13-A3BCF6B7A928}"/>
              </a:ext>
            </a:extLst>
          </p:cNvPr>
          <p:cNvSpPr>
            <a:spLocks noGrp="1"/>
          </p:cNvSpPr>
          <p:nvPr>
            <p:ph type="title"/>
          </p:nvPr>
        </p:nvSpPr>
        <p:spPr/>
        <p:txBody>
          <a:bodyPr/>
          <a:lstStyle/>
          <a:p>
            <a:r>
              <a:rPr lang="en-US" altLang="zh-TW" dirty="0"/>
              <a:t>SQL Access Controls</a:t>
            </a:r>
            <a:endParaRPr lang="zh-TW" altLang="en-US" dirty="0"/>
          </a:p>
        </p:txBody>
      </p:sp>
      <p:sp>
        <p:nvSpPr>
          <p:cNvPr id="3" name="內容版面配置區 2">
            <a:extLst>
              <a:ext uri="{FF2B5EF4-FFF2-40B4-BE49-F238E27FC236}">
                <a16:creationId xmlns:a16="http://schemas.microsoft.com/office/drawing/2014/main" id="{3EFEDB41-28BA-4132-9A34-1CFF98E3D32F}"/>
              </a:ext>
            </a:extLst>
          </p:cNvPr>
          <p:cNvSpPr>
            <a:spLocks noGrp="1"/>
          </p:cNvSpPr>
          <p:nvPr>
            <p:ph idx="1"/>
          </p:nvPr>
        </p:nvSpPr>
        <p:spPr/>
        <p:txBody>
          <a:bodyPr>
            <a:normAutofit lnSpcReduction="10000"/>
          </a:bodyPr>
          <a:lstStyle/>
          <a:p>
            <a:r>
              <a:rPr lang="en-US" altLang="zh-TW" dirty="0"/>
              <a:t>Two commands for managing access rights:</a:t>
            </a:r>
          </a:p>
          <a:p>
            <a:pPr lvl="1"/>
            <a:r>
              <a:rPr lang="en-US" altLang="zh-TW" dirty="0"/>
              <a:t>Grant</a:t>
            </a:r>
          </a:p>
          <a:p>
            <a:pPr lvl="2"/>
            <a:r>
              <a:rPr lang="en-US" altLang="zh-TW" dirty="0"/>
              <a:t>Used to grant one or more access rights or can be used to assign a user to a role</a:t>
            </a:r>
          </a:p>
          <a:p>
            <a:pPr lvl="1"/>
            <a:r>
              <a:rPr lang="en-US" altLang="zh-TW" dirty="0"/>
              <a:t>Revoke</a:t>
            </a:r>
          </a:p>
          <a:p>
            <a:pPr lvl="2"/>
            <a:r>
              <a:rPr lang="en-US" altLang="zh-TW" dirty="0"/>
              <a:t>Revokes the access rights</a:t>
            </a:r>
          </a:p>
          <a:p>
            <a:r>
              <a:rPr lang="en-US" altLang="zh-TW" dirty="0"/>
              <a:t>Typical access rights are:</a:t>
            </a:r>
          </a:p>
          <a:p>
            <a:pPr lvl="1"/>
            <a:r>
              <a:rPr lang="en-US" altLang="zh-TW" dirty="0"/>
              <a:t>Select</a:t>
            </a:r>
          </a:p>
          <a:p>
            <a:pPr lvl="1"/>
            <a:r>
              <a:rPr lang="en-US" altLang="zh-TW" dirty="0"/>
              <a:t>Insert</a:t>
            </a:r>
          </a:p>
          <a:p>
            <a:pPr lvl="1"/>
            <a:r>
              <a:rPr lang="en-US" altLang="zh-TW" dirty="0"/>
              <a:t>Update</a:t>
            </a:r>
          </a:p>
          <a:p>
            <a:pPr lvl="1"/>
            <a:r>
              <a:rPr lang="en-US" altLang="zh-TW" dirty="0"/>
              <a:t>Delete</a:t>
            </a:r>
          </a:p>
          <a:p>
            <a:pPr lvl="1"/>
            <a:r>
              <a:rPr lang="en-US" altLang="zh-TW" dirty="0"/>
              <a:t>References</a:t>
            </a:r>
          </a:p>
          <a:p>
            <a:endParaRPr lang="zh-TW" altLang="en-US" dirty="0"/>
          </a:p>
        </p:txBody>
      </p:sp>
      <p:sp>
        <p:nvSpPr>
          <p:cNvPr id="4" name="投影片編號版面配置區 3">
            <a:extLst>
              <a:ext uri="{FF2B5EF4-FFF2-40B4-BE49-F238E27FC236}">
                <a16:creationId xmlns:a16="http://schemas.microsoft.com/office/drawing/2014/main" id="{F6B0DE79-E638-4FED-9E84-81C8322637C4}"/>
              </a:ext>
            </a:extLst>
          </p:cNvPr>
          <p:cNvSpPr>
            <a:spLocks noGrp="1"/>
          </p:cNvSpPr>
          <p:nvPr>
            <p:ph type="sldNum" sz="quarter" idx="12"/>
          </p:nvPr>
        </p:nvSpPr>
        <p:spPr/>
        <p:txBody>
          <a:bodyPr/>
          <a:lstStyle/>
          <a:p>
            <a:fld id="{06AFB70A-E524-49E4-8F5C-48BFBE4381EC}" type="slidenum">
              <a:rPr lang="en-US" altLang="zh-TW" smtClean="0"/>
              <a:pPr/>
              <a:t>46</a:t>
            </a:fld>
            <a:endParaRPr lang="en-US" altLang="zh-TW"/>
          </a:p>
        </p:txBody>
      </p:sp>
    </p:spTree>
    <p:extLst>
      <p:ext uri="{BB962C8B-B14F-4D97-AF65-F5344CB8AC3E}">
        <p14:creationId xmlns:p14="http://schemas.microsoft.com/office/powerpoint/2010/main" val="123940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DCC98A-7CF0-4BDE-AF59-FD0210064A20}"/>
              </a:ext>
            </a:extLst>
          </p:cNvPr>
          <p:cNvSpPr>
            <a:spLocks noGrp="1"/>
          </p:cNvSpPr>
          <p:nvPr>
            <p:ph type="sldNum" sz="quarter" idx="12"/>
          </p:nvPr>
        </p:nvSpPr>
        <p:spPr/>
        <p:txBody>
          <a:bodyPr/>
          <a:lstStyle/>
          <a:p>
            <a:fld id="{06AFB70A-E524-49E4-8F5C-48BFBE4381EC}" type="slidenum">
              <a:rPr lang="en-US" altLang="zh-TW" smtClean="0"/>
              <a:pPr/>
              <a:t>47</a:t>
            </a:fld>
            <a:endParaRPr lang="en-US" altLang="zh-TW"/>
          </a:p>
        </p:txBody>
      </p:sp>
      <p:sp>
        <p:nvSpPr>
          <p:cNvPr id="5" name="標題 4">
            <a:extLst>
              <a:ext uri="{FF2B5EF4-FFF2-40B4-BE49-F238E27FC236}">
                <a16:creationId xmlns:a16="http://schemas.microsoft.com/office/drawing/2014/main" id="{45436023-DDA2-4A3C-9F97-78B7387DAD2B}"/>
              </a:ext>
            </a:extLst>
          </p:cNvPr>
          <p:cNvSpPr>
            <a:spLocks noGrp="1"/>
          </p:cNvSpPr>
          <p:nvPr>
            <p:ph type="title"/>
          </p:nvPr>
        </p:nvSpPr>
        <p:spPr/>
        <p:txBody>
          <a:bodyPr/>
          <a:lstStyle/>
          <a:p>
            <a:r>
              <a:rPr lang="en-US" altLang="zh-TW" dirty="0"/>
              <a:t>Cascading Authorizations</a:t>
            </a:r>
            <a:br>
              <a:rPr lang="en-US" altLang="zh-TW" dirty="0"/>
            </a:br>
            <a:r>
              <a:rPr lang="en-US" altLang="zh-TW" dirty="0"/>
              <a:t>Figure 5.6 Bob Revokes Privilege from David</a:t>
            </a:r>
            <a:endParaRPr lang="zh-TW" altLang="en-US" dirty="0"/>
          </a:p>
        </p:txBody>
      </p:sp>
      <p:pic>
        <p:nvPicPr>
          <p:cNvPr id="7" name="圖片 6">
            <a:extLst>
              <a:ext uri="{FF2B5EF4-FFF2-40B4-BE49-F238E27FC236}">
                <a16:creationId xmlns:a16="http://schemas.microsoft.com/office/drawing/2014/main" id="{91898813-B760-4B0F-A45E-1528D5981587}"/>
              </a:ext>
            </a:extLst>
          </p:cNvPr>
          <p:cNvPicPr>
            <a:picLocks noChangeAspect="1"/>
          </p:cNvPicPr>
          <p:nvPr/>
        </p:nvPicPr>
        <p:blipFill>
          <a:blip r:embed="rId2"/>
          <a:stretch>
            <a:fillRect/>
          </a:stretch>
        </p:blipFill>
        <p:spPr>
          <a:xfrm>
            <a:off x="983432" y="1681444"/>
            <a:ext cx="7878274" cy="4810796"/>
          </a:xfrm>
          <a:prstGeom prst="rect">
            <a:avLst/>
          </a:prstGeom>
        </p:spPr>
      </p:pic>
      <p:sp>
        <p:nvSpPr>
          <p:cNvPr id="10" name="文字方塊 9">
            <a:extLst>
              <a:ext uri="{FF2B5EF4-FFF2-40B4-BE49-F238E27FC236}">
                <a16:creationId xmlns:a16="http://schemas.microsoft.com/office/drawing/2014/main" id="{388B3458-01F3-4A7E-BAB0-10E01719202B}"/>
              </a:ext>
            </a:extLst>
          </p:cNvPr>
          <p:cNvSpPr txBox="1"/>
          <p:nvPr/>
        </p:nvSpPr>
        <p:spPr>
          <a:xfrm>
            <a:off x="6816080" y="3429000"/>
            <a:ext cx="432048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dirty="0"/>
              <a:t>When user A revokes an access right, any cascaded access right is also revoked, unless that access right would exist even if the original grant from A had never occurred.</a:t>
            </a:r>
          </a:p>
        </p:txBody>
      </p:sp>
    </p:spTree>
    <p:extLst>
      <p:ext uri="{BB962C8B-B14F-4D97-AF65-F5344CB8AC3E}">
        <p14:creationId xmlns:p14="http://schemas.microsoft.com/office/powerpoint/2010/main" val="446595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33BFA1E-6D73-4DD0-BDFD-B04DFA1F8930}"/>
              </a:ext>
            </a:extLst>
          </p:cNvPr>
          <p:cNvSpPr>
            <a:spLocks noGrp="1"/>
          </p:cNvSpPr>
          <p:nvPr>
            <p:ph type="title"/>
          </p:nvPr>
        </p:nvSpPr>
        <p:spPr/>
        <p:txBody>
          <a:bodyPr/>
          <a:lstStyle/>
          <a:p>
            <a:r>
              <a:rPr lang="en-US" altLang="zh-TW" dirty="0"/>
              <a:t>Role-Based Access Control(RBAC)</a:t>
            </a:r>
            <a:endParaRPr lang="zh-TW" altLang="en-US" dirty="0"/>
          </a:p>
        </p:txBody>
      </p:sp>
      <p:sp>
        <p:nvSpPr>
          <p:cNvPr id="4" name="內容版面配置區 3">
            <a:extLst>
              <a:ext uri="{FF2B5EF4-FFF2-40B4-BE49-F238E27FC236}">
                <a16:creationId xmlns:a16="http://schemas.microsoft.com/office/drawing/2014/main" id="{876E6C30-A42B-4947-9D42-3C8B452257DC}"/>
              </a:ext>
            </a:extLst>
          </p:cNvPr>
          <p:cNvSpPr>
            <a:spLocks noGrp="1"/>
          </p:cNvSpPr>
          <p:nvPr>
            <p:ph idx="1"/>
          </p:nvPr>
        </p:nvSpPr>
        <p:spPr/>
        <p:txBody>
          <a:bodyPr/>
          <a:lstStyle/>
          <a:p>
            <a:r>
              <a:rPr lang="en-US" altLang="zh-TW" dirty="0"/>
              <a:t>Application owner</a:t>
            </a:r>
          </a:p>
          <a:p>
            <a:pPr lvl="1"/>
            <a:r>
              <a:rPr lang="en-US" altLang="zh-TW" dirty="0"/>
              <a:t>An end user who owns database objects as part of an application</a:t>
            </a:r>
          </a:p>
          <a:p>
            <a:r>
              <a:rPr lang="en-US" altLang="zh-TW" dirty="0"/>
              <a:t>End user</a:t>
            </a:r>
          </a:p>
          <a:p>
            <a:pPr lvl="1"/>
            <a:r>
              <a:rPr lang="en-US" altLang="zh-TW" dirty="0"/>
              <a:t>An end user who operates on database objects via a particular application but does not own any of the database objects</a:t>
            </a:r>
          </a:p>
          <a:p>
            <a:r>
              <a:rPr lang="en-US" altLang="zh-TW" dirty="0"/>
              <a:t>Administrator</a:t>
            </a:r>
          </a:p>
          <a:p>
            <a:pPr lvl="1"/>
            <a:r>
              <a:rPr lang="en-US" altLang="zh-TW" dirty="0"/>
              <a:t>User who has administrative responsibility for part or all of the database</a:t>
            </a:r>
          </a:p>
          <a:p>
            <a:endParaRPr lang="zh-TW" altLang="en-US" dirty="0"/>
          </a:p>
        </p:txBody>
      </p:sp>
      <p:sp>
        <p:nvSpPr>
          <p:cNvPr id="2" name="投影片編號版面配置區 1">
            <a:extLst>
              <a:ext uri="{FF2B5EF4-FFF2-40B4-BE49-F238E27FC236}">
                <a16:creationId xmlns:a16="http://schemas.microsoft.com/office/drawing/2014/main" id="{58A0A3FA-B686-4B9B-B911-ACE4EDF9035E}"/>
              </a:ext>
            </a:extLst>
          </p:cNvPr>
          <p:cNvSpPr>
            <a:spLocks noGrp="1"/>
          </p:cNvSpPr>
          <p:nvPr>
            <p:ph type="sldNum" sz="quarter" idx="12"/>
          </p:nvPr>
        </p:nvSpPr>
        <p:spPr/>
        <p:txBody>
          <a:bodyPr/>
          <a:lstStyle/>
          <a:p>
            <a:fld id="{0BC55746-04A1-42DC-A0BC-1E09A8E18DBD}" type="slidenum">
              <a:rPr lang="en-US" altLang="zh-TW" smtClean="0"/>
              <a:pPr/>
              <a:t>48</a:t>
            </a:fld>
            <a:endParaRPr lang="en-US" altLang="zh-TW"/>
          </a:p>
        </p:txBody>
      </p:sp>
    </p:spTree>
    <p:extLst>
      <p:ext uri="{BB962C8B-B14F-4D97-AF65-F5344CB8AC3E}">
        <p14:creationId xmlns:p14="http://schemas.microsoft.com/office/powerpoint/2010/main" val="332951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E61C4A-0406-4637-B9FD-AB830A3B0229}"/>
              </a:ext>
            </a:extLst>
          </p:cNvPr>
          <p:cNvSpPr>
            <a:spLocks noGrp="1"/>
          </p:cNvSpPr>
          <p:nvPr>
            <p:ph type="sldNum" sz="quarter" idx="12"/>
          </p:nvPr>
        </p:nvSpPr>
        <p:spPr/>
        <p:txBody>
          <a:bodyPr/>
          <a:lstStyle/>
          <a:p>
            <a:fld id="{06AFB70A-E524-49E4-8F5C-48BFBE4381EC}" type="slidenum">
              <a:rPr lang="en-US" altLang="zh-TW" smtClean="0"/>
              <a:pPr/>
              <a:t>49</a:t>
            </a:fld>
            <a:endParaRPr lang="en-US" altLang="zh-TW"/>
          </a:p>
        </p:txBody>
      </p:sp>
      <p:sp>
        <p:nvSpPr>
          <p:cNvPr id="2" name="標題 1">
            <a:extLst>
              <a:ext uri="{FF2B5EF4-FFF2-40B4-BE49-F238E27FC236}">
                <a16:creationId xmlns:a16="http://schemas.microsoft.com/office/drawing/2014/main" id="{024D4E63-1B85-41B3-8516-FC89A5E12AEB}"/>
              </a:ext>
            </a:extLst>
          </p:cNvPr>
          <p:cNvSpPr>
            <a:spLocks noGrp="1"/>
          </p:cNvSpPr>
          <p:nvPr>
            <p:ph type="title"/>
          </p:nvPr>
        </p:nvSpPr>
        <p:spPr/>
        <p:txBody>
          <a:bodyPr/>
          <a:lstStyle/>
          <a:p>
            <a:r>
              <a:rPr lang="en-US" altLang="zh-TW" dirty="0"/>
              <a:t>Table 5.2 Fixed Roles in Microsoft SQL Server</a:t>
            </a:r>
            <a:endParaRPr lang="zh-TW" altLang="en-US" dirty="0"/>
          </a:p>
        </p:txBody>
      </p:sp>
      <p:pic>
        <p:nvPicPr>
          <p:cNvPr id="12" name="圖片 11">
            <a:extLst>
              <a:ext uri="{FF2B5EF4-FFF2-40B4-BE49-F238E27FC236}">
                <a16:creationId xmlns:a16="http://schemas.microsoft.com/office/drawing/2014/main" id="{7C25992A-2362-43B8-B0DE-70E6BFB5836D}"/>
              </a:ext>
            </a:extLst>
          </p:cNvPr>
          <p:cNvPicPr>
            <a:picLocks noChangeAspect="1"/>
          </p:cNvPicPr>
          <p:nvPr/>
        </p:nvPicPr>
        <p:blipFill>
          <a:blip r:embed="rId2"/>
          <a:stretch>
            <a:fillRect/>
          </a:stretch>
        </p:blipFill>
        <p:spPr>
          <a:xfrm>
            <a:off x="1075624" y="1412776"/>
            <a:ext cx="10040751" cy="4182059"/>
          </a:xfrm>
          <a:prstGeom prst="rect">
            <a:avLst/>
          </a:prstGeom>
        </p:spPr>
      </p:pic>
    </p:spTree>
    <p:extLst>
      <p:ext uri="{BB962C8B-B14F-4D97-AF65-F5344CB8AC3E}">
        <p14:creationId xmlns:p14="http://schemas.microsoft.com/office/powerpoint/2010/main" val="3370056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3036CC61-CA17-42AC-90AE-1C89134CC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08" y="2181229"/>
            <a:ext cx="6624736" cy="4547592"/>
          </a:xfrm>
          <a:prstGeom prst="rect">
            <a:avLst/>
          </a:prstGeom>
        </p:spPr>
      </p:pic>
      <p:sp>
        <p:nvSpPr>
          <p:cNvPr id="9" name="標題 8">
            <a:extLst>
              <a:ext uri="{FF2B5EF4-FFF2-40B4-BE49-F238E27FC236}">
                <a16:creationId xmlns:a16="http://schemas.microsoft.com/office/drawing/2014/main" id="{30100DAF-AF92-46A2-ACF2-5035B0D446E7}"/>
              </a:ext>
            </a:extLst>
          </p:cNvPr>
          <p:cNvSpPr>
            <a:spLocks noGrp="1"/>
          </p:cNvSpPr>
          <p:nvPr>
            <p:ph type="title"/>
          </p:nvPr>
        </p:nvSpPr>
        <p:spPr/>
        <p:txBody>
          <a:bodyPr/>
          <a:lstStyle/>
          <a:p>
            <a:r>
              <a:rPr lang="en-US" altLang="zh-TW" dirty="0"/>
              <a:t>The Need For Database Security</a:t>
            </a:r>
            <a:endParaRPr lang="zh-TW" altLang="en-US" dirty="0"/>
          </a:p>
        </p:txBody>
      </p:sp>
      <p:sp>
        <p:nvSpPr>
          <p:cNvPr id="6" name="內容版面配置區 5">
            <a:extLst>
              <a:ext uri="{FF2B5EF4-FFF2-40B4-BE49-F238E27FC236}">
                <a16:creationId xmlns:a16="http://schemas.microsoft.com/office/drawing/2014/main" id="{23A813D2-1988-4A6B-BBD2-83A17BB16A64}"/>
              </a:ext>
            </a:extLst>
          </p:cNvPr>
          <p:cNvSpPr>
            <a:spLocks noGrp="1"/>
          </p:cNvSpPr>
          <p:nvPr>
            <p:ph idx="1"/>
          </p:nvPr>
        </p:nvSpPr>
        <p:spPr/>
        <p:txBody>
          <a:bodyPr/>
          <a:lstStyle/>
          <a:p>
            <a:r>
              <a:rPr lang="en-US" altLang="zh-TW" dirty="0"/>
              <a:t>Organizational databases tend to concentrate sensitive information in a single logical system</a:t>
            </a:r>
          </a:p>
          <a:p>
            <a:endParaRPr lang="zh-TW" altLang="en-US" dirty="0"/>
          </a:p>
        </p:txBody>
      </p:sp>
      <p:sp>
        <p:nvSpPr>
          <p:cNvPr id="4" name="投影片編號版面配置區 3">
            <a:extLst>
              <a:ext uri="{FF2B5EF4-FFF2-40B4-BE49-F238E27FC236}">
                <a16:creationId xmlns:a16="http://schemas.microsoft.com/office/drawing/2014/main" id="{4243C6EE-4D3D-4DBD-A290-F2BAFABA9231}"/>
              </a:ext>
            </a:extLst>
          </p:cNvPr>
          <p:cNvSpPr>
            <a:spLocks noGrp="1"/>
          </p:cNvSpPr>
          <p:nvPr>
            <p:ph type="sldNum" sz="quarter" idx="12"/>
          </p:nvPr>
        </p:nvSpPr>
        <p:spPr/>
        <p:txBody>
          <a:bodyPr/>
          <a:lstStyle/>
          <a:p>
            <a:fld id="{8F42EFD9-195D-4827-84D3-0A96B5393742}" type="slidenum">
              <a:rPr lang="en-US" altLang="zh-TW" smtClean="0"/>
              <a:pPr/>
              <a:t>5</a:t>
            </a:fld>
            <a:endParaRPr lang="en-US" altLang="zh-TW"/>
          </a:p>
        </p:txBody>
      </p:sp>
    </p:spTree>
    <p:extLst>
      <p:ext uri="{BB962C8B-B14F-4D97-AF65-F5344CB8AC3E}">
        <p14:creationId xmlns:p14="http://schemas.microsoft.com/office/powerpoint/2010/main" val="1736486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3E61C4A-0406-4637-B9FD-AB830A3B0229}"/>
              </a:ext>
            </a:extLst>
          </p:cNvPr>
          <p:cNvSpPr>
            <a:spLocks noGrp="1"/>
          </p:cNvSpPr>
          <p:nvPr>
            <p:ph type="sldNum" sz="quarter" idx="12"/>
          </p:nvPr>
        </p:nvSpPr>
        <p:spPr/>
        <p:txBody>
          <a:bodyPr/>
          <a:lstStyle/>
          <a:p>
            <a:fld id="{06AFB70A-E524-49E4-8F5C-48BFBE4381EC}" type="slidenum">
              <a:rPr lang="en-US" altLang="zh-TW" smtClean="0"/>
              <a:pPr/>
              <a:t>50</a:t>
            </a:fld>
            <a:endParaRPr lang="en-US" altLang="zh-TW"/>
          </a:p>
        </p:txBody>
      </p:sp>
      <p:sp>
        <p:nvSpPr>
          <p:cNvPr id="2" name="標題 1">
            <a:extLst>
              <a:ext uri="{FF2B5EF4-FFF2-40B4-BE49-F238E27FC236}">
                <a16:creationId xmlns:a16="http://schemas.microsoft.com/office/drawing/2014/main" id="{024D4E63-1B85-41B3-8516-FC89A5E12AEB}"/>
              </a:ext>
            </a:extLst>
          </p:cNvPr>
          <p:cNvSpPr>
            <a:spLocks noGrp="1"/>
          </p:cNvSpPr>
          <p:nvPr>
            <p:ph type="title"/>
          </p:nvPr>
        </p:nvSpPr>
        <p:spPr/>
        <p:txBody>
          <a:bodyPr/>
          <a:lstStyle/>
          <a:p>
            <a:r>
              <a:rPr lang="en-US" altLang="zh-TW" dirty="0"/>
              <a:t>Table 5.2 Fixed Roles in Microsoft SQL Server</a:t>
            </a:r>
            <a:endParaRPr lang="zh-TW" altLang="en-US" dirty="0"/>
          </a:p>
        </p:txBody>
      </p:sp>
      <p:pic>
        <p:nvPicPr>
          <p:cNvPr id="12" name="圖片 11">
            <a:extLst>
              <a:ext uri="{FF2B5EF4-FFF2-40B4-BE49-F238E27FC236}">
                <a16:creationId xmlns:a16="http://schemas.microsoft.com/office/drawing/2014/main" id="{7C25992A-2362-43B8-B0DE-70E6BFB5836D}"/>
              </a:ext>
            </a:extLst>
          </p:cNvPr>
          <p:cNvPicPr>
            <a:picLocks noChangeAspect="1"/>
          </p:cNvPicPr>
          <p:nvPr/>
        </p:nvPicPr>
        <p:blipFill>
          <a:blip r:embed="rId2"/>
          <a:stretch>
            <a:fillRect/>
          </a:stretch>
        </p:blipFill>
        <p:spPr>
          <a:xfrm>
            <a:off x="1075624" y="1412776"/>
            <a:ext cx="10040751" cy="4182059"/>
          </a:xfrm>
          <a:prstGeom prst="rect">
            <a:avLst/>
          </a:prstGeom>
        </p:spPr>
      </p:pic>
      <p:pic>
        <p:nvPicPr>
          <p:cNvPr id="5" name="圖片 4">
            <a:extLst>
              <a:ext uri="{FF2B5EF4-FFF2-40B4-BE49-F238E27FC236}">
                <a16:creationId xmlns:a16="http://schemas.microsoft.com/office/drawing/2014/main" id="{EB851C96-3A2D-43A9-A0D5-52E54573B971}"/>
              </a:ext>
            </a:extLst>
          </p:cNvPr>
          <p:cNvPicPr>
            <a:picLocks noChangeAspect="1"/>
          </p:cNvPicPr>
          <p:nvPr/>
        </p:nvPicPr>
        <p:blipFill>
          <a:blip r:embed="rId3"/>
          <a:stretch>
            <a:fillRect/>
          </a:stretch>
        </p:blipFill>
        <p:spPr>
          <a:xfrm>
            <a:off x="1075624" y="1844824"/>
            <a:ext cx="10040751" cy="3620005"/>
          </a:xfrm>
          <a:prstGeom prst="rect">
            <a:avLst/>
          </a:prstGeom>
        </p:spPr>
      </p:pic>
      <p:sp>
        <p:nvSpPr>
          <p:cNvPr id="8" name="文字方塊 7">
            <a:extLst>
              <a:ext uri="{FF2B5EF4-FFF2-40B4-BE49-F238E27FC236}">
                <a16:creationId xmlns:a16="http://schemas.microsoft.com/office/drawing/2014/main" id="{84FDB619-C93F-46AB-B70D-50BFE41CE26E}"/>
              </a:ext>
            </a:extLst>
          </p:cNvPr>
          <p:cNvSpPr txBox="1"/>
          <p:nvPr/>
        </p:nvSpPr>
        <p:spPr>
          <a:xfrm>
            <a:off x="1075623" y="5517232"/>
            <a:ext cx="10040751"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dirty="0"/>
              <a:t>SQL Server allows users to create roles. </a:t>
            </a:r>
            <a:endParaRPr lang="en-US" altLang="zh-TW" dirty="0"/>
          </a:p>
          <a:p>
            <a:r>
              <a:rPr lang="zh-TW" altLang="en-US" dirty="0"/>
              <a:t>These user-defined roles can then be assigned access rights to portions of the database. </a:t>
            </a:r>
            <a:endParaRPr lang="en-US" altLang="zh-TW" dirty="0"/>
          </a:p>
          <a:p>
            <a:r>
              <a:rPr lang="en-US" altLang="zh-TW" dirty="0"/>
              <a:t>A user with proper authorization (typically, a user assigned to the </a:t>
            </a:r>
            <a:r>
              <a:rPr lang="en-US" altLang="zh-TW" dirty="0" err="1"/>
              <a:t>db_securityadmin</a:t>
            </a:r>
            <a:r>
              <a:rPr lang="en-US" altLang="zh-TW" dirty="0"/>
              <a:t> role) may define a new role and associate access rights with the role. </a:t>
            </a:r>
            <a:endParaRPr lang="zh-TW" altLang="en-US" dirty="0"/>
          </a:p>
        </p:txBody>
      </p:sp>
    </p:spTree>
    <p:extLst>
      <p:ext uri="{BB962C8B-B14F-4D97-AF65-F5344CB8AC3E}">
        <p14:creationId xmlns:p14="http://schemas.microsoft.com/office/powerpoint/2010/main" val="1176162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7450551-3CC1-4855-9488-BC168804BC1D}"/>
              </a:ext>
            </a:extLst>
          </p:cNvPr>
          <p:cNvSpPr>
            <a:spLocks noGrp="1"/>
          </p:cNvSpPr>
          <p:nvPr>
            <p:ph type="title"/>
          </p:nvPr>
        </p:nvSpPr>
        <p:spPr/>
        <p:txBody>
          <a:bodyPr/>
          <a:lstStyle/>
          <a:p>
            <a:r>
              <a:rPr lang="en-US" altLang="zh-TW" dirty="0"/>
              <a:t>Inference </a:t>
            </a:r>
            <a:r>
              <a:rPr lang="zh-TW" altLang="en-US" dirty="0"/>
              <a:t>推理</a:t>
            </a:r>
          </a:p>
        </p:txBody>
      </p:sp>
      <p:sp>
        <p:nvSpPr>
          <p:cNvPr id="8" name="文字版面配置區 7">
            <a:extLst>
              <a:ext uri="{FF2B5EF4-FFF2-40B4-BE49-F238E27FC236}">
                <a16:creationId xmlns:a16="http://schemas.microsoft.com/office/drawing/2014/main" id="{EE7176B7-131B-4B8C-8147-6BFF52FC8E15}"/>
              </a:ext>
            </a:extLst>
          </p:cNvPr>
          <p:cNvSpPr>
            <a:spLocks noGrp="1"/>
          </p:cNvSpPr>
          <p:nvPr>
            <p:ph type="body" idx="1"/>
          </p:nvPr>
        </p:nvSpPr>
        <p:spPr/>
        <p:txBody>
          <a:bodyPr/>
          <a:lstStyle/>
          <a:p>
            <a:endParaRPr lang="zh-TW" altLang="en-US"/>
          </a:p>
        </p:txBody>
      </p:sp>
      <p:sp>
        <p:nvSpPr>
          <p:cNvPr id="2" name="投影片編號版面配置區 1">
            <a:extLst>
              <a:ext uri="{FF2B5EF4-FFF2-40B4-BE49-F238E27FC236}">
                <a16:creationId xmlns:a16="http://schemas.microsoft.com/office/drawing/2014/main" id="{208E4127-5F1D-42D2-8DF5-C929CC5E395E}"/>
              </a:ext>
            </a:extLst>
          </p:cNvPr>
          <p:cNvSpPr>
            <a:spLocks noGrp="1"/>
          </p:cNvSpPr>
          <p:nvPr>
            <p:ph type="sldNum" sz="quarter" idx="12"/>
          </p:nvPr>
        </p:nvSpPr>
        <p:spPr/>
        <p:txBody>
          <a:bodyPr/>
          <a:lstStyle/>
          <a:p>
            <a:fld id="{0BC55746-04A1-42DC-A0BC-1E09A8E18DBD}" type="slidenum">
              <a:rPr lang="en-US" altLang="zh-TW" smtClean="0"/>
              <a:pPr/>
              <a:t>51</a:t>
            </a:fld>
            <a:endParaRPr lang="en-US" altLang="zh-TW"/>
          </a:p>
        </p:txBody>
      </p:sp>
    </p:spTree>
    <p:extLst>
      <p:ext uri="{BB962C8B-B14F-4D97-AF65-F5344CB8AC3E}">
        <p14:creationId xmlns:p14="http://schemas.microsoft.com/office/powerpoint/2010/main" val="254588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99E5C09-A81E-41F0-B6BE-9627123076F6}"/>
              </a:ext>
            </a:extLst>
          </p:cNvPr>
          <p:cNvSpPr>
            <a:spLocks noGrp="1"/>
          </p:cNvSpPr>
          <p:nvPr>
            <p:ph type="title"/>
          </p:nvPr>
        </p:nvSpPr>
        <p:spPr/>
        <p:txBody>
          <a:bodyPr/>
          <a:lstStyle/>
          <a:p>
            <a:r>
              <a:rPr lang="en-US" altLang="zh-TW" dirty="0"/>
              <a:t>Inference </a:t>
            </a:r>
            <a:r>
              <a:rPr lang="zh-TW" altLang="en-US" dirty="0"/>
              <a:t>推理</a:t>
            </a:r>
          </a:p>
        </p:txBody>
      </p:sp>
      <p:sp>
        <p:nvSpPr>
          <p:cNvPr id="6" name="內容版面配置區 5">
            <a:extLst>
              <a:ext uri="{FF2B5EF4-FFF2-40B4-BE49-F238E27FC236}">
                <a16:creationId xmlns:a16="http://schemas.microsoft.com/office/drawing/2014/main" id="{18BF55E2-EC9D-4655-BE82-E917E543DDEC}"/>
              </a:ext>
            </a:extLst>
          </p:cNvPr>
          <p:cNvSpPr>
            <a:spLocks noGrp="1"/>
          </p:cNvSpPr>
          <p:nvPr>
            <p:ph idx="1"/>
          </p:nvPr>
        </p:nvSpPr>
        <p:spPr/>
        <p:txBody>
          <a:bodyPr/>
          <a:lstStyle/>
          <a:p>
            <a:r>
              <a:rPr lang="en-US" altLang="zh-TW" dirty="0"/>
              <a:t>The process of performing authorized queries and deducing unauthorized information from the legitimate responses received. </a:t>
            </a:r>
          </a:p>
          <a:p>
            <a:pPr lvl="1"/>
            <a:r>
              <a:rPr lang="en-US" altLang="zh-TW" dirty="0"/>
              <a:t>When the combination of a number of data items is more sensitive than the individual items </a:t>
            </a:r>
          </a:p>
          <a:p>
            <a:pPr lvl="1"/>
            <a:r>
              <a:rPr lang="en-US" altLang="zh-TW" dirty="0"/>
              <a:t>When a combination of data items can be used to infer data of higher sensitivity</a:t>
            </a:r>
            <a:endParaRPr lang="zh-TW" altLang="en-US" dirty="0"/>
          </a:p>
        </p:txBody>
      </p:sp>
      <p:sp>
        <p:nvSpPr>
          <p:cNvPr id="4" name="投影片編號版面配置區 3">
            <a:extLst>
              <a:ext uri="{FF2B5EF4-FFF2-40B4-BE49-F238E27FC236}">
                <a16:creationId xmlns:a16="http://schemas.microsoft.com/office/drawing/2014/main" id="{A8269F85-9B08-4978-ACED-A1CCDDD6FEE1}"/>
              </a:ext>
            </a:extLst>
          </p:cNvPr>
          <p:cNvSpPr>
            <a:spLocks noGrp="1"/>
          </p:cNvSpPr>
          <p:nvPr>
            <p:ph type="sldNum" sz="quarter" idx="12"/>
          </p:nvPr>
        </p:nvSpPr>
        <p:spPr/>
        <p:txBody>
          <a:bodyPr/>
          <a:lstStyle/>
          <a:p>
            <a:fld id="{8F42EFD9-195D-4827-84D3-0A96B5393742}" type="slidenum">
              <a:rPr lang="en-US" altLang="zh-TW" smtClean="0"/>
              <a:pPr/>
              <a:t>52</a:t>
            </a:fld>
            <a:endParaRPr lang="en-US" altLang="zh-TW"/>
          </a:p>
        </p:txBody>
      </p:sp>
      <p:pic>
        <p:nvPicPr>
          <p:cNvPr id="8" name="圖片 7">
            <a:extLst>
              <a:ext uri="{FF2B5EF4-FFF2-40B4-BE49-F238E27FC236}">
                <a16:creationId xmlns:a16="http://schemas.microsoft.com/office/drawing/2014/main" id="{92116379-32BB-41B6-9141-4E45BD8FE23D}"/>
              </a:ext>
            </a:extLst>
          </p:cNvPr>
          <p:cNvPicPr>
            <a:picLocks noChangeAspect="1"/>
          </p:cNvPicPr>
          <p:nvPr/>
        </p:nvPicPr>
        <p:blipFill>
          <a:blip r:embed="rId2"/>
          <a:stretch>
            <a:fillRect/>
          </a:stretch>
        </p:blipFill>
        <p:spPr>
          <a:xfrm>
            <a:off x="1127448" y="4221088"/>
            <a:ext cx="8526065" cy="1514686"/>
          </a:xfrm>
          <a:prstGeom prst="rect">
            <a:avLst/>
          </a:prstGeom>
        </p:spPr>
      </p:pic>
    </p:spTree>
    <p:extLst>
      <p:ext uri="{BB962C8B-B14F-4D97-AF65-F5344CB8AC3E}">
        <p14:creationId xmlns:p14="http://schemas.microsoft.com/office/powerpoint/2010/main" val="907489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FEB44DF-E67C-4623-A241-1F4A3E2DE153}"/>
              </a:ext>
            </a:extLst>
          </p:cNvPr>
          <p:cNvSpPr>
            <a:spLocks noGrp="1"/>
          </p:cNvSpPr>
          <p:nvPr>
            <p:ph type="sldNum" sz="quarter" idx="12"/>
          </p:nvPr>
        </p:nvSpPr>
        <p:spPr/>
        <p:txBody>
          <a:bodyPr/>
          <a:lstStyle/>
          <a:p>
            <a:fld id="{06AFB70A-E524-49E4-8F5C-48BFBE4381EC}" type="slidenum">
              <a:rPr lang="en-US" altLang="zh-TW" smtClean="0"/>
              <a:pPr/>
              <a:t>53</a:t>
            </a:fld>
            <a:endParaRPr lang="en-US" altLang="zh-TW"/>
          </a:p>
        </p:txBody>
      </p:sp>
      <p:sp>
        <p:nvSpPr>
          <p:cNvPr id="5" name="標題 4">
            <a:extLst>
              <a:ext uri="{FF2B5EF4-FFF2-40B4-BE49-F238E27FC236}">
                <a16:creationId xmlns:a16="http://schemas.microsoft.com/office/drawing/2014/main" id="{940B59D6-D864-4695-B5A0-D2FDB4AE7F82}"/>
              </a:ext>
            </a:extLst>
          </p:cNvPr>
          <p:cNvSpPr>
            <a:spLocks noGrp="1"/>
          </p:cNvSpPr>
          <p:nvPr>
            <p:ph type="title"/>
          </p:nvPr>
        </p:nvSpPr>
        <p:spPr/>
        <p:txBody>
          <a:bodyPr/>
          <a:lstStyle/>
          <a:p>
            <a:r>
              <a:rPr lang="en-US" altLang="zh-TW" dirty="0"/>
              <a:t>Figure 5.7 Indirect Information Access via Inference Channel</a:t>
            </a:r>
            <a:endParaRPr lang="zh-TW" altLang="en-US" dirty="0"/>
          </a:p>
        </p:txBody>
      </p:sp>
      <p:pic>
        <p:nvPicPr>
          <p:cNvPr id="7" name="圖片 6">
            <a:extLst>
              <a:ext uri="{FF2B5EF4-FFF2-40B4-BE49-F238E27FC236}">
                <a16:creationId xmlns:a16="http://schemas.microsoft.com/office/drawing/2014/main" id="{F9FB4C86-53A6-4856-98FA-75522BD19104}"/>
              </a:ext>
            </a:extLst>
          </p:cNvPr>
          <p:cNvPicPr>
            <a:picLocks noChangeAspect="1"/>
          </p:cNvPicPr>
          <p:nvPr/>
        </p:nvPicPr>
        <p:blipFill>
          <a:blip r:embed="rId2"/>
          <a:stretch>
            <a:fillRect/>
          </a:stretch>
        </p:blipFill>
        <p:spPr>
          <a:xfrm>
            <a:off x="1127448" y="1714448"/>
            <a:ext cx="6630325" cy="5001323"/>
          </a:xfrm>
          <a:prstGeom prst="rect">
            <a:avLst/>
          </a:prstGeom>
        </p:spPr>
      </p:pic>
    </p:spTree>
    <p:extLst>
      <p:ext uri="{BB962C8B-B14F-4D97-AF65-F5344CB8AC3E}">
        <p14:creationId xmlns:p14="http://schemas.microsoft.com/office/powerpoint/2010/main" val="2787902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99E5C09-A81E-41F0-B6BE-9627123076F6}"/>
              </a:ext>
            </a:extLst>
          </p:cNvPr>
          <p:cNvSpPr>
            <a:spLocks noGrp="1"/>
          </p:cNvSpPr>
          <p:nvPr>
            <p:ph type="title"/>
          </p:nvPr>
        </p:nvSpPr>
        <p:spPr/>
        <p:txBody>
          <a:bodyPr/>
          <a:lstStyle/>
          <a:p>
            <a:r>
              <a:rPr lang="en-US" altLang="zh-TW" dirty="0"/>
              <a:t>Inference </a:t>
            </a:r>
            <a:r>
              <a:rPr lang="zh-TW" altLang="en-US" dirty="0"/>
              <a:t>推理</a:t>
            </a:r>
          </a:p>
        </p:txBody>
      </p:sp>
      <p:sp>
        <p:nvSpPr>
          <p:cNvPr id="6" name="內容版面配置區 5">
            <a:extLst>
              <a:ext uri="{FF2B5EF4-FFF2-40B4-BE49-F238E27FC236}">
                <a16:creationId xmlns:a16="http://schemas.microsoft.com/office/drawing/2014/main" id="{18BF55E2-EC9D-4655-BE82-E917E543DDEC}"/>
              </a:ext>
            </a:extLst>
          </p:cNvPr>
          <p:cNvSpPr>
            <a:spLocks noGrp="1"/>
          </p:cNvSpPr>
          <p:nvPr>
            <p:ph idx="1"/>
          </p:nvPr>
        </p:nvSpPr>
        <p:spPr/>
        <p:txBody>
          <a:bodyPr/>
          <a:lstStyle/>
          <a:p>
            <a:r>
              <a:rPr lang="en-US" altLang="zh-TW" dirty="0"/>
              <a:t>Metadata refers to knowledge about correlations or dependencies among data items that can be used to deduce information not otherwise available to a particular user.</a:t>
            </a:r>
          </a:p>
          <a:p>
            <a:r>
              <a:rPr lang="en-US" altLang="zh-TW" dirty="0"/>
              <a:t>The information transfer path by which unauthorized data is obtained is referred to as an </a:t>
            </a:r>
            <a:r>
              <a:rPr lang="en-US" altLang="zh-TW" b="1" dirty="0"/>
              <a:t>inference channel</a:t>
            </a:r>
            <a:r>
              <a:rPr lang="en-US" altLang="zh-TW" dirty="0"/>
              <a:t>.</a:t>
            </a:r>
          </a:p>
          <a:p>
            <a:r>
              <a:rPr lang="en-US" altLang="zh-TW" dirty="0"/>
              <a:t>2 inference techniques</a:t>
            </a:r>
          </a:p>
          <a:p>
            <a:pPr lvl="1"/>
            <a:r>
              <a:rPr lang="en-US" altLang="zh-TW" b="1" dirty="0"/>
              <a:t>Analyzing functional dependencies </a:t>
            </a:r>
            <a:r>
              <a:rPr lang="en-US" altLang="zh-TW" dirty="0"/>
              <a:t>between attributes within a table or across tables</a:t>
            </a:r>
          </a:p>
          <a:p>
            <a:pPr lvl="1"/>
            <a:r>
              <a:rPr lang="en-US" altLang="zh-TW" b="1" dirty="0"/>
              <a:t>Merging views </a:t>
            </a:r>
            <a:r>
              <a:rPr lang="en-US" altLang="zh-TW" dirty="0"/>
              <a:t>with the same constraints</a:t>
            </a:r>
            <a:endParaRPr lang="zh-TW" altLang="en-US" dirty="0"/>
          </a:p>
        </p:txBody>
      </p:sp>
      <p:sp>
        <p:nvSpPr>
          <p:cNvPr id="4" name="投影片編號版面配置區 3">
            <a:extLst>
              <a:ext uri="{FF2B5EF4-FFF2-40B4-BE49-F238E27FC236}">
                <a16:creationId xmlns:a16="http://schemas.microsoft.com/office/drawing/2014/main" id="{A8269F85-9B08-4978-ACED-A1CCDDD6FEE1}"/>
              </a:ext>
            </a:extLst>
          </p:cNvPr>
          <p:cNvSpPr>
            <a:spLocks noGrp="1"/>
          </p:cNvSpPr>
          <p:nvPr>
            <p:ph type="sldNum" sz="quarter" idx="12"/>
          </p:nvPr>
        </p:nvSpPr>
        <p:spPr/>
        <p:txBody>
          <a:bodyPr/>
          <a:lstStyle/>
          <a:p>
            <a:fld id="{8F42EFD9-195D-4827-84D3-0A96B5393742}" type="slidenum">
              <a:rPr lang="en-US" altLang="zh-TW" smtClean="0"/>
              <a:pPr/>
              <a:t>54</a:t>
            </a:fld>
            <a:endParaRPr lang="en-US" altLang="zh-TW"/>
          </a:p>
        </p:txBody>
      </p:sp>
    </p:spTree>
    <p:extLst>
      <p:ext uri="{BB962C8B-B14F-4D97-AF65-F5344CB8AC3E}">
        <p14:creationId xmlns:p14="http://schemas.microsoft.com/office/powerpoint/2010/main" val="732127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C740190-11E8-4AAF-AF0E-10BDA4F91757}"/>
              </a:ext>
            </a:extLst>
          </p:cNvPr>
          <p:cNvSpPr>
            <a:spLocks noGrp="1"/>
          </p:cNvSpPr>
          <p:nvPr>
            <p:ph type="sldNum" sz="quarter" idx="12"/>
          </p:nvPr>
        </p:nvSpPr>
        <p:spPr/>
        <p:txBody>
          <a:bodyPr/>
          <a:lstStyle/>
          <a:p>
            <a:fld id="{06AFB70A-E524-49E4-8F5C-48BFBE4381EC}" type="slidenum">
              <a:rPr lang="en-US" altLang="zh-TW" smtClean="0"/>
              <a:pPr/>
              <a:t>55</a:t>
            </a:fld>
            <a:endParaRPr lang="en-US" altLang="zh-TW"/>
          </a:p>
        </p:txBody>
      </p:sp>
      <p:sp>
        <p:nvSpPr>
          <p:cNvPr id="7" name="標題 6">
            <a:extLst>
              <a:ext uri="{FF2B5EF4-FFF2-40B4-BE49-F238E27FC236}">
                <a16:creationId xmlns:a16="http://schemas.microsoft.com/office/drawing/2014/main" id="{13D07D91-E6E1-4B98-B908-22E7AE887EFF}"/>
              </a:ext>
            </a:extLst>
          </p:cNvPr>
          <p:cNvSpPr>
            <a:spLocks noGrp="1"/>
          </p:cNvSpPr>
          <p:nvPr>
            <p:ph type="title"/>
          </p:nvPr>
        </p:nvSpPr>
        <p:spPr>
          <a:xfrm>
            <a:off x="7509611" y="365760"/>
            <a:ext cx="4347029" cy="1479064"/>
          </a:xfrm>
        </p:spPr>
        <p:txBody>
          <a:bodyPr>
            <a:normAutofit/>
          </a:bodyPr>
          <a:lstStyle/>
          <a:p>
            <a:r>
              <a:rPr lang="en-US" altLang="zh-TW" dirty="0"/>
              <a:t>Figure 5.8 Inference Example</a:t>
            </a:r>
            <a:endParaRPr lang="zh-TW" altLang="en-US" dirty="0"/>
          </a:p>
        </p:txBody>
      </p:sp>
      <p:pic>
        <p:nvPicPr>
          <p:cNvPr id="6" name="圖片 5">
            <a:extLst>
              <a:ext uri="{FF2B5EF4-FFF2-40B4-BE49-F238E27FC236}">
                <a16:creationId xmlns:a16="http://schemas.microsoft.com/office/drawing/2014/main" id="{4A58E322-19B9-4A3D-89CF-47029994C11D}"/>
              </a:ext>
            </a:extLst>
          </p:cNvPr>
          <p:cNvPicPr>
            <a:picLocks noChangeAspect="1"/>
          </p:cNvPicPr>
          <p:nvPr/>
        </p:nvPicPr>
        <p:blipFill>
          <a:blip r:embed="rId2"/>
          <a:stretch>
            <a:fillRect/>
          </a:stretch>
        </p:blipFill>
        <p:spPr>
          <a:xfrm>
            <a:off x="1055440" y="0"/>
            <a:ext cx="6454171" cy="6858000"/>
          </a:xfrm>
          <a:prstGeom prst="rect">
            <a:avLst/>
          </a:prstGeom>
        </p:spPr>
      </p:pic>
    </p:spTree>
    <p:extLst>
      <p:ext uri="{BB962C8B-B14F-4D97-AF65-F5344CB8AC3E}">
        <p14:creationId xmlns:p14="http://schemas.microsoft.com/office/powerpoint/2010/main" val="1412101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D0FEF91-402E-4AAD-B8CA-9A359CD4AC86}"/>
              </a:ext>
            </a:extLst>
          </p:cNvPr>
          <p:cNvSpPr>
            <a:spLocks noGrp="1"/>
          </p:cNvSpPr>
          <p:nvPr>
            <p:ph type="title"/>
          </p:nvPr>
        </p:nvSpPr>
        <p:spPr/>
        <p:txBody>
          <a:bodyPr>
            <a:normAutofit/>
          </a:bodyPr>
          <a:lstStyle/>
          <a:p>
            <a:r>
              <a:rPr lang="en-US" altLang="zh-TW" dirty="0"/>
              <a:t>Inference Detection</a:t>
            </a:r>
            <a:br>
              <a:rPr lang="en-US" altLang="zh-TW" dirty="0"/>
            </a:br>
            <a:r>
              <a:rPr lang="en-US" altLang="zh-TW" dirty="0"/>
              <a:t>Two approaches</a:t>
            </a:r>
            <a:endParaRPr lang="zh-TW" altLang="en-US" dirty="0"/>
          </a:p>
        </p:txBody>
      </p:sp>
      <p:sp>
        <p:nvSpPr>
          <p:cNvPr id="7" name="內容版面配置區 6">
            <a:extLst>
              <a:ext uri="{FF2B5EF4-FFF2-40B4-BE49-F238E27FC236}">
                <a16:creationId xmlns:a16="http://schemas.microsoft.com/office/drawing/2014/main" id="{D5E6F158-CBDA-462E-93BF-0926CF5E6E1E}"/>
              </a:ext>
            </a:extLst>
          </p:cNvPr>
          <p:cNvSpPr>
            <a:spLocks noGrp="1"/>
          </p:cNvSpPr>
          <p:nvPr>
            <p:ph idx="1"/>
          </p:nvPr>
        </p:nvSpPr>
        <p:spPr/>
        <p:txBody>
          <a:bodyPr>
            <a:normAutofit/>
          </a:bodyPr>
          <a:lstStyle/>
          <a:p>
            <a:r>
              <a:rPr lang="en-US" altLang="zh-TW" dirty="0"/>
              <a:t>Inference detection during database design</a:t>
            </a:r>
          </a:p>
          <a:p>
            <a:pPr lvl="1"/>
            <a:r>
              <a:rPr lang="en-US" altLang="zh-TW" dirty="0"/>
              <a:t>Approach removes an inference channel by altering the database structure or by changing the access control regime to prevent inference</a:t>
            </a:r>
          </a:p>
          <a:p>
            <a:pPr lvl="1"/>
            <a:r>
              <a:rPr lang="en-US" altLang="zh-TW" dirty="0"/>
              <a:t>Techniques in this category often result in unnecessarily stricter access controls that reduce availability</a:t>
            </a:r>
          </a:p>
          <a:p>
            <a:r>
              <a:rPr lang="en-US" altLang="zh-TW" dirty="0"/>
              <a:t>Inference detection at query time</a:t>
            </a:r>
          </a:p>
          <a:p>
            <a:pPr lvl="1"/>
            <a:r>
              <a:rPr lang="en-US" altLang="zh-TW" dirty="0"/>
              <a:t>Approach seeks to eliminate an inference channel violation during a query or series of queries</a:t>
            </a:r>
          </a:p>
          <a:p>
            <a:pPr lvl="1"/>
            <a:r>
              <a:rPr lang="en-US" altLang="zh-TW" dirty="0"/>
              <a:t>If an inference channel is detected, the query is denied or altered</a:t>
            </a:r>
          </a:p>
          <a:p>
            <a:endParaRPr lang="zh-TW" altLang="en-US" dirty="0"/>
          </a:p>
        </p:txBody>
      </p:sp>
      <p:sp>
        <p:nvSpPr>
          <p:cNvPr id="2" name="投影片編號版面配置區 1">
            <a:extLst>
              <a:ext uri="{FF2B5EF4-FFF2-40B4-BE49-F238E27FC236}">
                <a16:creationId xmlns:a16="http://schemas.microsoft.com/office/drawing/2014/main" id="{2AEF8E0D-6718-410A-A0B0-47759CF1373D}"/>
              </a:ext>
            </a:extLst>
          </p:cNvPr>
          <p:cNvSpPr>
            <a:spLocks noGrp="1"/>
          </p:cNvSpPr>
          <p:nvPr>
            <p:ph type="sldNum" sz="quarter" idx="12"/>
          </p:nvPr>
        </p:nvSpPr>
        <p:spPr/>
        <p:txBody>
          <a:bodyPr/>
          <a:lstStyle/>
          <a:p>
            <a:fld id="{0BC55746-04A1-42DC-A0BC-1E09A8E18DBD}" type="slidenum">
              <a:rPr lang="en-US" altLang="zh-TW" smtClean="0"/>
              <a:pPr/>
              <a:t>56</a:t>
            </a:fld>
            <a:endParaRPr lang="en-US" altLang="zh-TW"/>
          </a:p>
        </p:txBody>
      </p:sp>
    </p:spTree>
    <p:extLst>
      <p:ext uri="{BB962C8B-B14F-4D97-AF65-F5344CB8AC3E}">
        <p14:creationId xmlns:p14="http://schemas.microsoft.com/office/powerpoint/2010/main" val="1980425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04F6BE7-500C-467B-A220-A2AA73BB4159}"/>
              </a:ext>
            </a:extLst>
          </p:cNvPr>
          <p:cNvSpPr>
            <a:spLocks noGrp="1"/>
          </p:cNvSpPr>
          <p:nvPr>
            <p:ph type="title"/>
          </p:nvPr>
        </p:nvSpPr>
        <p:spPr/>
        <p:txBody>
          <a:bodyPr/>
          <a:lstStyle/>
          <a:p>
            <a:r>
              <a:rPr lang="en-US" altLang="zh-TW" dirty="0"/>
              <a:t>Database Encryption </a:t>
            </a:r>
            <a:r>
              <a:rPr lang="zh-TW" altLang="en-US" dirty="0"/>
              <a:t>資料庫加密</a:t>
            </a:r>
          </a:p>
        </p:txBody>
      </p:sp>
      <p:sp>
        <p:nvSpPr>
          <p:cNvPr id="9" name="文字版面配置區 8">
            <a:extLst>
              <a:ext uri="{FF2B5EF4-FFF2-40B4-BE49-F238E27FC236}">
                <a16:creationId xmlns:a16="http://schemas.microsoft.com/office/drawing/2014/main" id="{4F8F578B-F48D-4F81-97E3-68CC98A9F59A}"/>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4BDF5283-B603-4473-9E60-1F69D3B8B89B}"/>
              </a:ext>
            </a:extLst>
          </p:cNvPr>
          <p:cNvSpPr>
            <a:spLocks noGrp="1"/>
          </p:cNvSpPr>
          <p:nvPr>
            <p:ph type="sldNum" sz="quarter" idx="12"/>
          </p:nvPr>
        </p:nvSpPr>
        <p:spPr/>
        <p:txBody>
          <a:bodyPr/>
          <a:lstStyle/>
          <a:p>
            <a:fld id="{06AFB70A-E524-49E4-8F5C-48BFBE4381EC}" type="slidenum">
              <a:rPr lang="en-US" altLang="zh-TW" smtClean="0"/>
              <a:pPr/>
              <a:t>57</a:t>
            </a:fld>
            <a:endParaRPr lang="en-US" altLang="zh-TW"/>
          </a:p>
        </p:txBody>
      </p:sp>
    </p:spTree>
    <p:extLst>
      <p:ext uri="{BB962C8B-B14F-4D97-AF65-F5344CB8AC3E}">
        <p14:creationId xmlns:p14="http://schemas.microsoft.com/office/powerpoint/2010/main" val="77056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46C04D06-1C2E-45DC-BE73-8D5BC65FB6FE}"/>
              </a:ext>
            </a:extLst>
          </p:cNvPr>
          <p:cNvSpPr>
            <a:spLocks noGrp="1"/>
          </p:cNvSpPr>
          <p:nvPr>
            <p:ph type="title"/>
          </p:nvPr>
        </p:nvSpPr>
        <p:spPr/>
        <p:txBody>
          <a:bodyPr/>
          <a:lstStyle/>
          <a:p>
            <a:r>
              <a:rPr lang="en-US" altLang="zh-TW" dirty="0"/>
              <a:t>Database Encryption </a:t>
            </a:r>
            <a:r>
              <a:rPr lang="zh-TW" altLang="en-US" dirty="0"/>
              <a:t>資料庫加密</a:t>
            </a:r>
          </a:p>
        </p:txBody>
      </p:sp>
      <p:sp>
        <p:nvSpPr>
          <p:cNvPr id="6" name="內容版面配置區 5">
            <a:extLst>
              <a:ext uri="{FF2B5EF4-FFF2-40B4-BE49-F238E27FC236}">
                <a16:creationId xmlns:a16="http://schemas.microsoft.com/office/drawing/2014/main" id="{7E93D1FD-6608-4DF3-BEB1-A603943009BB}"/>
              </a:ext>
            </a:extLst>
          </p:cNvPr>
          <p:cNvSpPr>
            <a:spLocks noGrp="1"/>
          </p:cNvSpPr>
          <p:nvPr>
            <p:ph idx="1"/>
          </p:nvPr>
        </p:nvSpPr>
        <p:spPr/>
        <p:txBody>
          <a:bodyPr/>
          <a:lstStyle/>
          <a:p>
            <a:r>
              <a:rPr lang="en-US" altLang="zh-TW" dirty="0"/>
              <a:t>The database is typically the most valuable information resource for any organization</a:t>
            </a:r>
          </a:p>
          <a:p>
            <a:pPr lvl="1"/>
            <a:r>
              <a:rPr lang="en-US" altLang="zh-TW" dirty="0"/>
              <a:t>Protected by multiple layers of security</a:t>
            </a:r>
          </a:p>
          <a:p>
            <a:pPr lvl="2"/>
            <a:r>
              <a:rPr lang="en-US" altLang="zh-TW" dirty="0"/>
              <a:t>Firewalls, authentication, general access control systems, DB access control systems, database encryption</a:t>
            </a:r>
          </a:p>
          <a:p>
            <a:pPr lvl="2"/>
            <a:r>
              <a:rPr lang="en-US" altLang="zh-TW" dirty="0"/>
              <a:t>Encryption becomes the last line of defense in database security</a:t>
            </a:r>
          </a:p>
          <a:p>
            <a:pPr lvl="1"/>
            <a:r>
              <a:rPr lang="en-US" altLang="zh-TW" dirty="0"/>
              <a:t>Can be applied to the entire database, at the record level, the attribute level, or level of the individual field</a:t>
            </a:r>
          </a:p>
        </p:txBody>
      </p:sp>
      <p:sp>
        <p:nvSpPr>
          <p:cNvPr id="4" name="投影片編號版面配置區 3">
            <a:extLst>
              <a:ext uri="{FF2B5EF4-FFF2-40B4-BE49-F238E27FC236}">
                <a16:creationId xmlns:a16="http://schemas.microsoft.com/office/drawing/2014/main" id="{27B592E2-7561-4C0E-BECC-6C9A17DD1458}"/>
              </a:ext>
            </a:extLst>
          </p:cNvPr>
          <p:cNvSpPr>
            <a:spLocks noGrp="1"/>
          </p:cNvSpPr>
          <p:nvPr>
            <p:ph type="sldNum" sz="quarter" idx="12"/>
          </p:nvPr>
        </p:nvSpPr>
        <p:spPr/>
        <p:txBody>
          <a:bodyPr/>
          <a:lstStyle/>
          <a:p>
            <a:fld id="{8F42EFD9-195D-4827-84D3-0A96B5393742}" type="slidenum">
              <a:rPr lang="en-US" altLang="zh-TW" smtClean="0"/>
              <a:pPr/>
              <a:t>58</a:t>
            </a:fld>
            <a:endParaRPr lang="en-US" altLang="zh-TW"/>
          </a:p>
        </p:txBody>
      </p:sp>
    </p:spTree>
    <p:extLst>
      <p:ext uri="{BB962C8B-B14F-4D97-AF65-F5344CB8AC3E}">
        <p14:creationId xmlns:p14="http://schemas.microsoft.com/office/powerpoint/2010/main" val="2746533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46C04D06-1C2E-45DC-BE73-8D5BC65FB6FE}"/>
              </a:ext>
            </a:extLst>
          </p:cNvPr>
          <p:cNvSpPr>
            <a:spLocks noGrp="1"/>
          </p:cNvSpPr>
          <p:nvPr>
            <p:ph type="title"/>
          </p:nvPr>
        </p:nvSpPr>
        <p:spPr/>
        <p:txBody>
          <a:bodyPr/>
          <a:lstStyle/>
          <a:p>
            <a:r>
              <a:rPr lang="en-US" altLang="zh-TW" dirty="0"/>
              <a:t>Database Encryption </a:t>
            </a:r>
            <a:r>
              <a:rPr lang="zh-TW" altLang="en-US" dirty="0"/>
              <a:t>資料庫加密</a:t>
            </a:r>
          </a:p>
        </p:txBody>
      </p:sp>
      <p:sp>
        <p:nvSpPr>
          <p:cNvPr id="6" name="內容版面配置區 5">
            <a:extLst>
              <a:ext uri="{FF2B5EF4-FFF2-40B4-BE49-F238E27FC236}">
                <a16:creationId xmlns:a16="http://schemas.microsoft.com/office/drawing/2014/main" id="{7E93D1FD-6608-4DF3-BEB1-A603943009BB}"/>
              </a:ext>
            </a:extLst>
          </p:cNvPr>
          <p:cNvSpPr>
            <a:spLocks noGrp="1"/>
          </p:cNvSpPr>
          <p:nvPr>
            <p:ph idx="1"/>
          </p:nvPr>
        </p:nvSpPr>
        <p:spPr/>
        <p:txBody>
          <a:bodyPr/>
          <a:lstStyle/>
          <a:p>
            <a:r>
              <a:rPr lang="en-US" altLang="zh-TW" dirty="0"/>
              <a:t>Disadvantages to Encryption</a:t>
            </a:r>
          </a:p>
          <a:p>
            <a:pPr lvl="1"/>
            <a:r>
              <a:rPr lang="en-US" altLang="zh-TW" dirty="0"/>
              <a:t>Key management</a:t>
            </a:r>
          </a:p>
          <a:p>
            <a:pPr lvl="2"/>
            <a:r>
              <a:rPr lang="en-US" altLang="zh-TW" dirty="0"/>
              <a:t>Authorized users must have access to the decryption key for the data for which they have access</a:t>
            </a:r>
          </a:p>
          <a:p>
            <a:pPr lvl="1"/>
            <a:r>
              <a:rPr lang="en-US" altLang="zh-TW" dirty="0"/>
              <a:t>Inflexibility</a:t>
            </a:r>
          </a:p>
          <a:p>
            <a:pPr lvl="2"/>
            <a:r>
              <a:rPr lang="en-US" altLang="zh-TW" dirty="0"/>
              <a:t>When part or all of the database is encrypted it becomes more difficult to perform record searching</a:t>
            </a:r>
            <a:endParaRPr lang="zh-TW" altLang="en-US" dirty="0"/>
          </a:p>
        </p:txBody>
      </p:sp>
      <p:sp>
        <p:nvSpPr>
          <p:cNvPr id="4" name="投影片編號版面配置區 3">
            <a:extLst>
              <a:ext uri="{FF2B5EF4-FFF2-40B4-BE49-F238E27FC236}">
                <a16:creationId xmlns:a16="http://schemas.microsoft.com/office/drawing/2014/main" id="{27B592E2-7561-4C0E-BECC-6C9A17DD1458}"/>
              </a:ext>
            </a:extLst>
          </p:cNvPr>
          <p:cNvSpPr>
            <a:spLocks noGrp="1"/>
          </p:cNvSpPr>
          <p:nvPr>
            <p:ph type="sldNum" sz="quarter" idx="12"/>
          </p:nvPr>
        </p:nvSpPr>
        <p:spPr/>
        <p:txBody>
          <a:bodyPr/>
          <a:lstStyle/>
          <a:p>
            <a:fld id="{8F42EFD9-195D-4827-84D3-0A96B5393742}" type="slidenum">
              <a:rPr lang="en-US" altLang="zh-TW" smtClean="0"/>
              <a:pPr/>
              <a:t>59</a:t>
            </a:fld>
            <a:endParaRPr lang="en-US" altLang="zh-TW"/>
          </a:p>
        </p:txBody>
      </p:sp>
    </p:spTree>
    <p:extLst>
      <p:ext uri="{BB962C8B-B14F-4D97-AF65-F5344CB8AC3E}">
        <p14:creationId xmlns:p14="http://schemas.microsoft.com/office/powerpoint/2010/main" val="105447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BEECB70-683E-4CDE-B8C8-EF498FC37C2E}"/>
              </a:ext>
            </a:extLst>
          </p:cNvPr>
          <p:cNvSpPr>
            <a:spLocks noGrp="1"/>
          </p:cNvSpPr>
          <p:nvPr>
            <p:ph type="title"/>
          </p:nvPr>
        </p:nvSpPr>
        <p:spPr/>
        <p:txBody>
          <a:bodyPr/>
          <a:lstStyle/>
          <a:p>
            <a:r>
              <a:rPr lang="en-US" altLang="zh-TW" dirty="0"/>
              <a:t>Reasons database security has not kept pace with the increased reliance on databases</a:t>
            </a:r>
            <a:endParaRPr lang="zh-TW" altLang="en-US" dirty="0"/>
          </a:p>
        </p:txBody>
      </p:sp>
      <p:sp>
        <p:nvSpPr>
          <p:cNvPr id="6" name="內容版面配置區 5">
            <a:extLst>
              <a:ext uri="{FF2B5EF4-FFF2-40B4-BE49-F238E27FC236}">
                <a16:creationId xmlns:a16="http://schemas.microsoft.com/office/drawing/2014/main" id="{356DC182-2313-4395-B072-BCF92CF7738B}"/>
              </a:ext>
            </a:extLst>
          </p:cNvPr>
          <p:cNvSpPr>
            <a:spLocks noGrp="1"/>
          </p:cNvSpPr>
          <p:nvPr>
            <p:ph idx="1"/>
          </p:nvPr>
        </p:nvSpPr>
        <p:spPr/>
        <p:txBody>
          <a:bodyPr>
            <a:normAutofit/>
          </a:bodyPr>
          <a:lstStyle/>
          <a:p>
            <a:pPr lvl="0"/>
            <a:r>
              <a:rPr lang="en-US" altLang="zh-TW" dirty="0"/>
              <a:t>There is a dramatic imbalance between the complexity of modern database management systems and the security technique used to protect these critical systems </a:t>
            </a:r>
            <a:r>
              <a:rPr lang="zh-TW" altLang="en-US" dirty="0"/>
              <a:t>資料庫系統變得太快、太複雜了</a:t>
            </a:r>
            <a:endParaRPr lang="en-US" altLang="zh-TW" dirty="0"/>
          </a:p>
          <a:p>
            <a:r>
              <a:rPr lang="en-US" altLang="zh-TW" dirty="0"/>
              <a:t>Databases have a sophisticated interaction protocol, Structured Query Language (SQL), which is complex</a:t>
            </a:r>
          </a:p>
          <a:p>
            <a:pPr lvl="1"/>
            <a:r>
              <a:rPr lang="en-US" altLang="zh-TW" dirty="0"/>
              <a:t>Effective database security requires a strategy based on a full understanding of the security vulnerabilities of SQL </a:t>
            </a:r>
            <a:r>
              <a:rPr lang="zh-TW" altLang="en-US" dirty="0"/>
              <a:t>專業的 </a:t>
            </a:r>
            <a:r>
              <a:rPr lang="en-US" altLang="zh-TW" dirty="0"/>
              <a:t>DBA </a:t>
            </a:r>
            <a:r>
              <a:rPr lang="zh-TW" altLang="en-US" dirty="0"/>
              <a:t>養成不易，薪水高</a:t>
            </a:r>
            <a:endParaRPr lang="en-US" altLang="zh-TW" dirty="0"/>
          </a:p>
        </p:txBody>
      </p:sp>
      <p:sp>
        <p:nvSpPr>
          <p:cNvPr id="4" name="投影片編號版面配置區 3">
            <a:extLst>
              <a:ext uri="{FF2B5EF4-FFF2-40B4-BE49-F238E27FC236}">
                <a16:creationId xmlns:a16="http://schemas.microsoft.com/office/drawing/2014/main" id="{8F7446A4-0F8D-4906-91CB-0BDED3C123BE}"/>
              </a:ext>
            </a:extLst>
          </p:cNvPr>
          <p:cNvSpPr>
            <a:spLocks noGrp="1"/>
          </p:cNvSpPr>
          <p:nvPr>
            <p:ph type="sldNum" sz="quarter" idx="12"/>
          </p:nvPr>
        </p:nvSpPr>
        <p:spPr/>
        <p:txBody>
          <a:bodyPr/>
          <a:lstStyle/>
          <a:p>
            <a:fld id="{8F42EFD9-195D-4827-84D3-0A96B5393742}" type="slidenum">
              <a:rPr lang="en-US" altLang="zh-TW" smtClean="0"/>
              <a:pPr/>
              <a:t>6</a:t>
            </a:fld>
            <a:endParaRPr lang="en-US" altLang="zh-TW"/>
          </a:p>
        </p:txBody>
      </p:sp>
      <p:sp>
        <p:nvSpPr>
          <p:cNvPr id="2" name="流程圖: 磁碟 1">
            <a:extLst>
              <a:ext uri="{FF2B5EF4-FFF2-40B4-BE49-F238E27FC236}">
                <a16:creationId xmlns:a16="http://schemas.microsoft.com/office/drawing/2014/main" id="{4B0CC56F-105D-47C3-B049-AE6604714E43}"/>
              </a:ext>
            </a:extLst>
          </p:cNvPr>
          <p:cNvSpPr/>
          <p:nvPr/>
        </p:nvSpPr>
        <p:spPr>
          <a:xfrm>
            <a:off x="911424" y="5223577"/>
            <a:ext cx="864096" cy="1127150"/>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流程圖: 磁碟 6">
            <a:extLst>
              <a:ext uri="{FF2B5EF4-FFF2-40B4-BE49-F238E27FC236}">
                <a16:creationId xmlns:a16="http://schemas.microsoft.com/office/drawing/2014/main" id="{D4F9DDC8-60F2-47F8-A8E8-48513BEA22ED}"/>
              </a:ext>
            </a:extLst>
          </p:cNvPr>
          <p:cNvSpPr/>
          <p:nvPr/>
        </p:nvSpPr>
        <p:spPr>
          <a:xfrm>
            <a:off x="3142426" y="5229200"/>
            <a:ext cx="864096" cy="1127150"/>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 name="箭號: 向右 2">
            <a:extLst>
              <a:ext uri="{FF2B5EF4-FFF2-40B4-BE49-F238E27FC236}">
                <a16:creationId xmlns:a16="http://schemas.microsoft.com/office/drawing/2014/main" id="{151634CB-A051-4A4F-8D2B-992DF9C93EE5}"/>
              </a:ext>
            </a:extLst>
          </p:cNvPr>
          <p:cNvSpPr/>
          <p:nvPr/>
        </p:nvSpPr>
        <p:spPr>
          <a:xfrm>
            <a:off x="1841817" y="5704669"/>
            <a:ext cx="1229847" cy="172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FE17285-6754-46E3-B2D5-F1123AA0EB1C}"/>
              </a:ext>
            </a:extLst>
          </p:cNvPr>
          <p:cNvSpPr txBox="1"/>
          <p:nvPr/>
        </p:nvSpPr>
        <p:spPr>
          <a:xfrm>
            <a:off x="1991544" y="5273682"/>
            <a:ext cx="793294" cy="369332"/>
          </a:xfrm>
          <a:prstGeom prst="rect">
            <a:avLst/>
          </a:prstGeom>
          <a:noFill/>
        </p:spPr>
        <p:txBody>
          <a:bodyPr wrap="none" rtlCol="0">
            <a:spAutoFit/>
          </a:bodyPr>
          <a:lstStyle/>
          <a:p>
            <a:r>
              <a:rPr lang="en-US" altLang="zh-TW" dirty="0"/>
              <a:t>Mirror</a:t>
            </a:r>
            <a:endParaRPr lang="zh-TW" altLang="en-US" dirty="0"/>
          </a:p>
        </p:txBody>
      </p:sp>
      <p:sp>
        <p:nvSpPr>
          <p:cNvPr id="9" name="文字方塊 8">
            <a:extLst>
              <a:ext uri="{FF2B5EF4-FFF2-40B4-BE49-F238E27FC236}">
                <a16:creationId xmlns:a16="http://schemas.microsoft.com/office/drawing/2014/main" id="{FD8AF4B6-AB6B-4753-A9CF-580CD3FE5DB1}"/>
              </a:ext>
            </a:extLst>
          </p:cNvPr>
          <p:cNvSpPr txBox="1"/>
          <p:nvPr/>
        </p:nvSpPr>
        <p:spPr>
          <a:xfrm>
            <a:off x="1841817" y="5837717"/>
            <a:ext cx="1226554" cy="646331"/>
          </a:xfrm>
          <a:prstGeom prst="rect">
            <a:avLst/>
          </a:prstGeom>
          <a:noFill/>
        </p:spPr>
        <p:txBody>
          <a:bodyPr wrap="none" rtlCol="0">
            <a:spAutoFit/>
          </a:bodyPr>
          <a:lstStyle/>
          <a:p>
            <a:r>
              <a:rPr lang="en-US" altLang="zh-TW" dirty="0"/>
              <a:t>Database</a:t>
            </a:r>
          </a:p>
          <a:p>
            <a:r>
              <a:rPr lang="en-US" altLang="zh-TW" dirty="0"/>
              <a:t>Replication</a:t>
            </a:r>
            <a:endParaRPr lang="zh-TW" altLang="en-US" dirty="0"/>
          </a:p>
        </p:txBody>
      </p:sp>
      <p:grpSp>
        <p:nvGrpSpPr>
          <p:cNvPr id="35" name="群組 34">
            <a:extLst>
              <a:ext uri="{FF2B5EF4-FFF2-40B4-BE49-F238E27FC236}">
                <a16:creationId xmlns:a16="http://schemas.microsoft.com/office/drawing/2014/main" id="{E1C72346-C4E1-40C3-BB5F-6B0D59B4F5B7}"/>
              </a:ext>
            </a:extLst>
          </p:cNvPr>
          <p:cNvGrpSpPr/>
          <p:nvPr/>
        </p:nvGrpSpPr>
        <p:grpSpPr>
          <a:xfrm>
            <a:off x="5087888" y="4914069"/>
            <a:ext cx="2664566" cy="1712281"/>
            <a:chOff x="5087888" y="4914069"/>
            <a:chExt cx="2664566" cy="1712281"/>
          </a:xfrm>
        </p:grpSpPr>
        <p:sp>
          <p:nvSpPr>
            <p:cNvPr id="10" name="流程圖: 磁碟 9">
              <a:extLst>
                <a:ext uri="{FF2B5EF4-FFF2-40B4-BE49-F238E27FC236}">
                  <a16:creationId xmlns:a16="http://schemas.microsoft.com/office/drawing/2014/main" id="{01EEAAF2-B72B-44A2-9782-D37918AFCAB9}"/>
                </a:ext>
              </a:extLst>
            </p:cNvPr>
            <p:cNvSpPr/>
            <p:nvPr/>
          </p:nvSpPr>
          <p:spPr>
            <a:xfrm>
              <a:off x="5176470" y="4953657"/>
              <a:ext cx="432048" cy="50469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流程圖: 磁碟 10">
              <a:extLst>
                <a:ext uri="{FF2B5EF4-FFF2-40B4-BE49-F238E27FC236}">
                  <a16:creationId xmlns:a16="http://schemas.microsoft.com/office/drawing/2014/main" id="{248DCBA2-C05E-4DFA-91FA-0F45F3A91901}"/>
                </a:ext>
              </a:extLst>
            </p:cNvPr>
            <p:cNvSpPr/>
            <p:nvPr/>
          </p:nvSpPr>
          <p:spPr>
            <a:xfrm>
              <a:off x="5087888" y="5974878"/>
              <a:ext cx="432048" cy="50469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 name="流程圖: 磁碟 11">
              <a:extLst>
                <a:ext uri="{FF2B5EF4-FFF2-40B4-BE49-F238E27FC236}">
                  <a16:creationId xmlns:a16="http://schemas.microsoft.com/office/drawing/2014/main" id="{71A8985D-E52E-42BE-8C8E-9470ABB4C048}"/>
                </a:ext>
              </a:extLst>
            </p:cNvPr>
            <p:cNvSpPr/>
            <p:nvPr/>
          </p:nvSpPr>
          <p:spPr>
            <a:xfrm>
              <a:off x="7318559" y="4914069"/>
              <a:ext cx="432048" cy="50469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流程圖: 磁碟 12">
              <a:extLst>
                <a:ext uri="{FF2B5EF4-FFF2-40B4-BE49-F238E27FC236}">
                  <a16:creationId xmlns:a16="http://schemas.microsoft.com/office/drawing/2014/main" id="{B6B6394E-1E59-446F-BD5A-55F6B0C8DAB0}"/>
                </a:ext>
              </a:extLst>
            </p:cNvPr>
            <p:cNvSpPr/>
            <p:nvPr/>
          </p:nvSpPr>
          <p:spPr>
            <a:xfrm>
              <a:off x="7320406" y="6121659"/>
              <a:ext cx="432048" cy="50469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C8A1B451-E6EC-4AC0-8A16-84AE2AD50691}"/>
                </a:ext>
              </a:extLst>
            </p:cNvPr>
            <p:cNvSpPr txBox="1"/>
            <p:nvPr/>
          </p:nvSpPr>
          <p:spPr>
            <a:xfrm>
              <a:off x="5923240" y="5303893"/>
              <a:ext cx="1512645" cy="923330"/>
            </a:xfrm>
            <a:prstGeom prst="rect">
              <a:avLst/>
            </a:prstGeom>
            <a:noFill/>
          </p:spPr>
          <p:txBody>
            <a:bodyPr wrap="square" rtlCol="0">
              <a:spAutoFit/>
            </a:bodyPr>
            <a:lstStyle/>
            <a:p>
              <a:r>
                <a:rPr lang="en-US" altLang="zh-TW" dirty="0"/>
                <a:t>Distributed Transaction Management</a:t>
              </a:r>
              <a:endParaRPr lang="zh-TW" altLang="en-US" dirty="0"/>
            </a:p>
          </p:txBody>
        </p:sp>
        <p:cxnSp>
          <p:nvCxnSpPr>
            <p:cNvPr id="16" name="直線單箭頭接點 15">
              <a:extLst>
                <a:ext uri="{FF2B5EF4-FFF2-40B4-BE49-F238E27FC236}">
                  <a16:creationId xmlns:a16="http://schemas.microsoft.com/office/drawing/2014/main" id="{CF7B5E1E-7439-4D92-B4F1-ED2D8B4C9B83}"/>
                </a:ext>
              </a:extLst>
            </p:cNvPr>
            <p:cNvCxnSpPr>
              <a:stCxn id="10" idx="3"/>
              <a:endCxn id="11" idx="1"/>
            </p:cNvCxnSpPr>
            <p:nvPr/>
          </p:nvCxnSpPr>
          <p:spPr>
            <a:xfrm flipH="1">
              <a:off x="5303912" y="5458348"/>
              <a:ext cx="88582" cy="51653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B15EC36-5482-451E-A122-EE4BA66AC964}"/>
                </a:ext>
              </a:extLst>
            </p:cNvPr>
            <p:cNvCxnSpPr>
              <a:cxnSpLocks/>
              <a:stCxn id="12" idx="2"/>
              <a:endCxn id="11" idx="4"/>
            </p:cNvCxnSpPr>
            <p:nvPr/>
          </p:nvCxnSpPr>
          <p:spPr>
            <a:xfrm flipH="1">
              <a:off x="5519936" y="5166415"/>
              <a:ext cx="1798623" cy="10608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D65B8A1A-282E-4A70-A77D-564437C42E3E}"/>
                </a:ext>
              </a:extLst>
            </p:cNvPr>
            <p:cNvCxnSpPr>
              <a:cxnSpLocks/>
              <a:stCxn id="13" idx="2"/>
              <a:endCxn id="10" idx="4"/>
            </p:cNvCxnSpPr>
            <p:nvPr/>
          </p:nvCxnSpPr>
          <p:spPr>
            <a:xfrm flipH="1" flipV="1">
              <a:off x="5608518" y="5206003"/>
              <a:ext cx="1711888" cy="116800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627AA81-DAE2-411F-A827-6153B38EAC6A}"/>
                </a:ext>
              </a:extLst>
            </p:cNvPr>
            <p:cNvCxnSpPr>
              <a:cxnSpLocks/>
              <a:stCxn id="13" idx="1"/>
              <a:endCxn id="12" idx="3"/>
            </p:cNvCxnSpPr>
            <p:nvPr/>
          </p:nvCxnSpPr>
          <p:spPr>
            <a:xfrm flipH="1" flipV="1">
              <a:off x="7534583" y="5418760"/>
              <a:ext cx="1847" cy="70289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D7895D09-9D9C-403A-9C07-160DC8E7760C}"/>
                </a:ext>
              </a:extLst>
            </p:cNvPr>
            <p:cNvCxnSpPr>
              <a:cxnSpLocks/>
              <a:stCxn id="12" idx="2"/>
              <a:endCxn id="10" idx="4"/>
            </p:cNvCxnSpPr>
            <p:nvPr/>
          </p:nvCxnSpPr>
          <p:spPr>
            <a:xfrm flipH="1">
              <a:off x="5608518" y="5166415"/>
              <a:ext cx="1710041" cy="3958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A7BEB9A-6F51-41BD-A5FF-C42C6DBB0B77}"/>
                </a:ext>
              </a:extLst>
            </p:cNvPr>
            <p:cNvCxnSpPr>
              <a:cxnSpLocks/>
              <a:stCxn id="13" idx="2"/>
              <a:endCxn id="11" idx="4"/>
            </p:cNvCxnSpPr>
            <p:nvPr/>
          </p:nvCxnSpPr>
          <p:spPr>
            <a:xfrm flipH="1" flipV="1">
              <a:off x="5519936" y="6227224"/>
              <a:ext cx="1800470" cy="14678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6" name="文字方塊 35">
            <a:extLst>
              <a:ext uri="{FF2B5EF4-FFF2-40B4-BE49-F238E27FC236}">
                <a16:creationId xmlns:a16="http://schemas.microsoft.com/office/drawing/2014/main" id="{B7E8440B-05DA-41F2-ABB0-72C9D5373484}"/>
              </a:ext>
            </a:extLst>
          </p:cNvPr>
          <p:cNvSpPr txBox="1"/>
          <p:nvPr/>
        </p:nvSpPr>
        <p:spPr>
          <a:xfrm>
            <a:off x="8354593" y="4942621"/>
            <a:ext cx="2970685" cy="1477328"/>
          </a:xfrm>
          <a:prstGeom prst="rect">
            <a:avLst/>
          </a:prstGeom>
          <a:noFill/>
        </p:spPr>
        <p:txBody>
          <a:bodyPr wrap="none" rtlCol="0">
            <a:spAutoFit/>
          </a:bodyPr>
          <a:lstStyle/>
          <a:p>
            <a:r>
              <a:rPr lang="en-US" altLang="zh-TW" dirty="0">
                <a:latin typeface="Consolas" panose="020B0609020204030204" pitchFamily="49" charset="0"/>
              </a:rPr>
              <a:t>Transaction Management</a:t>
            </a:r>
          </a:p>
          <a:p>
            <a:r>
              <a:rPr lang="en-US" altLang="zh-TW" dirty="0">
                <a:latin typeface="Consolas" panose="020B0609020204030204" pitchFamily="49" charset="0"/>
              </a:rPr>
              <a:t>A: Atomic</a:t>
            </a:r>
          </a:p>
          <a:p>
            <a:r>
              <a:rPr lang="en-US" altLang="zh-TW" dirty="0">
                <a:latin typeface="Consolas" panose="020B0609020204030204" pitchFamily="49" charset="0"/>
              </a:rPr>
              <a:t>C: Consist</a:t>
            </a:r>
          </a:p>
          <a:p>
            <a:r>
              <a:rPr lang="en-US" altLang="zh-TW" dirty="0">
                <a:latin typeface="Consolas" panose="020B0609020204030204" pitchFamily="49" charset="0"/>
              </a:rPr>
              <a:t>I: Isolated</a:t>
            </a:r>
          </a:p>
          <a:p>
            <a:r>
              <a:rPr lang="en-US" altLang="zh-TW" dirty="0">
                <a:latin typeface="Consolas" panose="020B0609020204030204" pitchFamily="49" charset="0"/>
              </a:rPr>
              <a:t>D: Durable</a:t>
            </a:r>
            <a:endParaRPr lang="zh-TW" altLang="en-US" dirty="0">
              <a:latin typeface="Consolas" panose="020B0609020204030204" pitchFamily="49" charset="0"/>
            </a:endParaRPr>
          </a:p>
        </p:txBody>
      </p:sp>
    </p:spTree>
    <p:extLst>
      <p:ext uri="{BB962C8B-B14F-4D97-AF65-F5344CB8AC3E}">
        <p14:creationId xmlns:p14="http://schemas.microsoft.com/office/powerpoint/2010/main" val="1063851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4D03E33-DE73-41DC-AB71-8CC33D7A26C3}"/>
              </a:ext>
            </a:extLst>
          </p:cNvPr>
          <p:cNvPicPr>
            <a:picLocks noChangeAspect="1"/>
          </p:cNvPicPr>
          <p:nvPr/>
        </p:nvPicPr>
        <p:blipFill>
          <a:blip r:embed="rId2"/>
          <a:stretch>
            <a:fillRect/>
          </a:stretch>
        </p:blipFill>
        <p:spPr>
          <a:xfrm>
            <a:off x="128867" y="0"/>
            <a:ext cx="11934265" cy="6858000"/>
          </a:xfrm>
          <a:prstGeom prst="rect">
            <a:avLst/>
          </a:prstGeom>
        </p:spPr>
      </p:pic>
      <p:sp>
        <p:nvSpPr>
          <p:cNvPr id="4" name="投影片編號版面配置區 3">
            <a:extLst>
              <a:ext uri="{FF2B5EF4-FFF2-40B4-BE49-F238E27FC236}">
                <a16:creationId xmlns:a16="http://schemas.microsoft.com/office/drawing/2014/main" id="{3209CA96-6328-4E21-B801-95D7831F8F5A}"/>
              </a:ext>
            </a:extLst>
          </p:cNvPr>
          <p:cNvSpPr>
            <a:spLocks noGrp="1"/>
          </p:cNvSpPr>
          <p:nvPr>
            <p:ph type="sldNum" sz="quarter" idx="12"/>
          </p:nvPr>
        </p:nvSpPr>
        <p:spPr/>
        <p:txBody>
          <a:bodyPr/>
          <a:lstStyle/>
          <a:p>
            <a:fld id="{06AFB70A-E524-49E4-8F5C-48BFBE4381EC}" type="slidenum">
              <a:rPr lang="en-US" altLang="zh-TW" smtClean="0"/>
              <a:pPr/>
              <a:t>60</a:t>
            </a:fld>
            <a:endParaRPr lang="en-US" altLang="zh-TW"/>
          </a:p>
        </p:txBody>
      </p:sp>
      <p:sp>
        <p:nvSpPr>
          <p:cNvPr id="5" name="標題 4">
            <a:extLst>
              <a:ext uri="{FF2B5EF4-FFF2-40B4-BE49-F238E27FC236}">
                <a16:creationId xmlns:a16="http://schemas.microsoft.com/office/drawing/2014/main" id="{3D20671E-0A3E-4CC5-903E-390D02244376}"/>
              </a:ext>
            </a:extLst>
          </p:cNvPr>
          <p:cNvSpPr>
            <a:spLocks noGrp="1"/>
          </p:cNvSpPr>
          <p:nvPr>
            <p:ph type="title"/>
          </p:nvPr>
        </p:nvSpPr>
        <p:spPr>
          <a:xfrm>
            <a:off x="1991544" y="188640"/>
            <a:ext cx="5040561" cy="614968"/>
          </a:xfrm>
        </p:spPr>
        <p:txBody>
          <a:bodyPr>
            <a:normAutofit/>
          </a:bodyPr>
          <a:lstStyle/>
          <a:p>
            <a:r>
              <a:rPr lang="en-US" altLang="zh-TW" sz="2000" dirty="0"/>
              <a:t>Figure 5.9 A Database Encryption Scheme</a:t>
            </a:r>
            <a:endParaRPr lang="zh-TW" altLang="en-US" sz="2000" dirty="0"/>
          </a:p>
        </p:txBody>
      </p:sp>
    </p:spTree>
    <p:extLst>
      <p:ext uri="{BB962C8B-B14F-4D97-AF65-F5344CB8AC3E}">
        <p14:creationId xmlns:p14="http://schemas.microsoft.com/office/powerpoint/2010/main" val="1271220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545181C-7B46-4231-8651-EBB0FD9ECB2E}"/>
              </a:ext>
            </a:extLst>
          </p:cNvPr>
          <p:cNvSpPr>
            <a:spLocks noGrp="1"/>
          </p:cNvSpPr>
          <p:nvPr>
            <p:ph type="sldNum" sz="quarter" idx="12"/>
          </p:nvPr>
        </p:nvSpPr>
        <p:spPr/>
        <p:txBody>
          <a:bodyPr/>
          <a:lstStyle/>
          <a:p>
            <a:fld id="{0BC55746-04A1-42DC-A0BC-1E09A8E18DBD}" type="slidenum">
              <a:rPr lang="en-US" altLang="zh-TW" smtClean="0"/>
              <a:pPr/>
              <a:t>61</a:t>
            </a:fld>
            <a:endParaRPr lang="en-US" altLang="zh-TW"/>
          </a:p>
        </p:txBody>
      </p:sp>
      <p:sp>
        <p:nvSpPr>
          <p:cNvPr id="3" name="標題 2">
            <a:extLst>
              <a:ext uri="{FF2B5EF4-FFF2-40B4-BE49-F238E27FC236}">
                <a16:creationId xmlns:a16="http://schemas.microsoft.com/office/drawing/2014/main" id="{30C7BBE9-7D66-4AA4-9767-DB26EA46A37B}"/>
              </a:ext>
            </a:extLst>
          </p:cNvPr>
          <p:cNvSpPr>
            <a:spLocks noGrp="1"/>
          </p:cNvSpPr>
          <p:nvPr>
            <p:ph type="title"/>
          </p:nvPr>
        </p:nvSpPr>
        <p:spPr/>
        <p:txBody>
          <a:bodyPr/>
          <a:lstStyle/>
          <a:p>
            <a:r>
              <a:rPr lang="en-US" altLang="zh-TW" dirty="0"/>
              <a:t>Figure 5.10 Encryption Scheme for Database of Figure 5.3</a:t>
            </a:r>
            <a:endParaRPr lang="zh-TW" altLang="en-US" dirty="0"/>
          </a:p>
        </p:txBody>
      </p:sp>
      <p:pic>
        <p:nvPicPr>
          <p:cNvPr id="7" name="圖片 6">
            <a:extLst>
              <a:ext uri="{FF2B5EF4-FFF2-40B4-BE49-F238E27FC236}">
                <a16:creationId xmlns:a16="http://schemas.microsoft.com/office/drawing/2014/main" id="{CE9F0844-5DA4-4BEC-BA83-8689177929C0}"/>
              </a:ext>
            </a:extLst>
          </p:cNvPr>
          <p:cNvPicPr>
            <a:picLocks noChangeAspect="1"/>
          </p:cNvPicPr>
          <p:nvPr/>
        </p:nvPicPr>
        <p:blipFill>
          <a:blip r:embed="rId2"/>
          <a:stretch>
            <a:fillRect/>
          </a:stretch>
        </p:blipFill>
        <p:spPr>
          <a:xfrm>
            <a:off x="1055440" y="2080465"/>
            <a:ext cx="9497750" cy="3886742"/>
          </a:xfrm>
          <a:prstGeom prst="rect">
            <a:avLst/>
          </a:prstGeom>
        </p:spPr>
      </p:pic>
    </p:spTree>
    <p:extLst>
      <p:ext uri="{BB962C8B-B14F-4D97-AF65-F5344CB8AC3E}">
        <p14:creationId xmlns:p14="http://schemas.microsoft.com/office/powerpoint/2010/main" val="1699820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EF84091-1495-442C-9B29-B9AAF6E13065}"/>
              </a:ext>
            </a:extLst>
          </p:cNvPr>
          <p:cNvPicPr>
            <a:picLocks noChangeAspect="1"/>
          </p:cNvPicPr>
          <p:nvPr/>
        </p:nvPicPr>
        <p:blipFill>
          <a:blip r:embed="rId2"/>
          <a:stretch>
            <a:fillRect/>
          </a:stretch>
        </p:blipFill>
        <p:spPr>
          <a:xfrm>
            <a:off x="1055440" y="1355441"/>
            <a:ext cx="9865096" cy="5427257"/>
          </a:xfrm>
          <a:prstGeom prst="rect">
            <a:avLst/>
          </a:prstGeom>
        </p:spPr>
      </p:pic>
      <p:sp>
        <p:nvSpPr>
          <p:cNvPr id="2" name="投影片編號版面配置區 1">
            <a:extLst>
              <a:ext uri="{FF2B5EF4-FFF2-40B4-BE49-F238E27FC236}">
                <a16:creationId xmlns:a16="http://schemas.microsoft.com/office/drawing/2014/main" id="{CCC9C2E1-0CF1-4633-9A63-9B890E7D6996}"/>
              </a:ext>
            </a:extLst>
          </p:cNvPr>
          <p:cNvSpPr>
            <a:spLocks noGrp="1"/>
          </p:cNvSpPr>
          <p:nvPr>
            <p:ph type="sldNum" sz="quarter" idx="12"/>
          </p:nvPr>
        </p:nvSpPr>
        <p:spPr/>
        <p:txBody>
          <a:bodyPr/>
          <a:lstStyle/>
          <a:p>
            <a:fld id="{0BC55746-04A1-42DC-A0BC-1E09A8E18DBD}" type="slidenum">
              <a:rPr lang="en-US" altLang="zh-TW" smtClean="0"/>
              <a:pPr/>
              <a:t>62</a:t>
            </a:fld>
            <a:endParaRPr lang="en-US" altLang="zh-TW"/>
          </a:p>
        </p:txBody>
      </p:sp>
      <p:sp>
        <p:nvSpPr>
          <p:cNvPr id="3" name="標題 2">
            <a:extLst>
              <a:ext uri="{FF2B5EF4-FFF2-40B4-BE49-F238E27FC236}">
                <a16:creationId xmlns:a16="http://schemas.microsoft.com/office/drawing/2014/main" id="{2475BB6A-D126-4F5C-B1FA-95926FE8563A}"/>
              </a:ext>
            </a:extLst>
          </p:cNvPr>
          <p:cNvSpPr>
            <a:spLocks noGrp="1"/>
          </p:cNvSpPr>
          <p:nvPr>
            <p:ph type="title"/>
          </p:nvPr>
        </p:nvSpPr>
        <p:spPr/>
        <p:txBody>
          <a:bodyPr/>
          <a:lstStyle/>
          <a:p>
            <a:r>
              <a:rPr lang="en-US" altLang="zh-TW" dirty="0"/>
              <a:t>Table 5.3 Encrypted Database Example</a:t>
            </a:r>
            <a:endParaRPr lang="zh-TW" altLang="en-US" dirty="0"/>
          </a:p>
        </p:txBody>
      </p:sp>
    </p:spTree>
    <p:extLst>
      <p:ext uri="{BB962C8B-B14F-4D97-AF65-F5344CB8AC3E}">
        <p14:creationId xmlns:p14="http://schemas.microsoft.com/office/powerpoint/2010/main" val="1599276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701F65B-09A4-4450-9FF0-258FB0B33B13}"/>
              </a:ext>
            </a:extLst>
          </p:cNvPr>
          <p:cNvSpPr>
            <a:spLocks noGrp="1"/>
          </p:cNvSpPr>
          <p:nvPr>
            <p:ph type="title"/>
          </p:nvPr>
        </p:nvSpPr>
        <p:spPr/>
        <p:txBody>
          <a:bodyPr/>
          <a:lstStyle/>
          <a:p>
            <a:r>
              <a:rPr lang="en-US" altLang="zh-TW" dirty="0"/>
              <a:t> Data Center Security </a:t>
            </a:r>
            <a:endParaRPr lang="zh-TW" altLang="en-US" dirty="0"/>
          </a:p>
        </p:txBody>
      </p:sp>
      <p:sp>
        <p:nvSpPr>
          <p:cNvPr id="8" name="內容版面配置區 7">
            <a:extLst>
              <a:ext uri="{FF2B5EF4-FFF2-40B4-BE49-F238E27FC236}">
                <a16:creationId xmlns:a16="http://schemas.microsoft.com/office/drawing/2014/main" id="{E75023CA-19B5-403C-A903-E3D77AF3C98A}"/>
              </a:ext>
            </a:extLst>
          </p:cNvPr>
          <p:cNvSpPr>
            <a:spLocks noGrp="1"/>
          </p:cNvSpPr>
          <p:nvPr>
            <p:ph idx="1"/>
          </p:nvPr>
        </p:nvSpPr>
        <p:spPr/>
        <p:txBody>
          <a:bodyPr>
            <a:normAutofit fontScale="92500" lnSpcReduction="10000"/>
          </a:bodyPr>
          <a:lstStyle/>
          <a:p>
            <a:r>
              <a:rPr lang="en-US" altLang="zh-TW" dirty="0"/>
              <a:t>Data center:</a:t>
            </a:r>
          </a:p>
          <a:p>
            <a:pPr lvl="1"/>
            <a:r>
              <a:rPr lang="en-US" altLang="zh-TW" dirty="0"/>
              <a:t>An enterprise facility that houses a large number of servers, storage devices, and network switches and equipment</a:t>
            </a:r>
          </a:p>
          <a:p>
            <a:pPr lvl="1"/>
            <a:r>
              <a:rPr lang="en-US" altLang="zh-TW" dirty="0"/>
              <a:t>The number of servers and storage devices can run into the tens of thousands in one facility</a:t>
            </a:r>
          </a:p>
          <a:p>
            <a:pPr lvl="1"/>
            <a:r>
              <a:rPr lang="en-US" altLang="zh-TW" dirty="0"/>
              <a:t>Generally includes redundant or backup power supplies, redundant network connections, environmental controls, and various security devices</a:t>
            </a:r>
          </a:p>
          <a:p>
            <a:pPr lvl="1"/>
            <a:r>
              <a:rPr lang="en-US" altLang="zh-TW" dirty="0"/>
              <a:t>Can occupy one room of a building, one or more floors, or an entire building</a:t>
            </a:r>
          </a:p>
          <a:p>
            <a:r>
              <a:rPr lang="en-US" altLang="zh-TW" dirty="0"/>
              <a:t>Examples of uses include:</a:t>
            </a:r>
          </a:p>
          <a:p>
            <a:pPr lvl="1"/>
            <a:r>
              <a:rPr lang="en-US" altLang="zh-TW" dirty="0"/>
              <a:t>Cloud service providers</a:t>
            </a:r>
          </a:p>
          <a:p>
            <a:pPr lvl="1"/>
            <a:r>
              <a:rPr lang="en-US" altLang="zh-TW" dirty="0"/>
              <a:t>Search engines</a:t>
            </a:r>
          </a:p>
          <a:p>
            <a:pPr lvl="1"/>
            <a:r>
              <a:rPr lang="en-US" altLang="zh-TW" dirty="0"/>
              <a:t>Large scientific research facilities</a:t>
            </a:r>
          </a:p>
          <a:p>
            <a:pPr lvl="1"/>
            <a:r>
              <a:rPr lang="en-US" altLang="zh-TW" dirty="0"/>
              <a:t>IT facilities for large enterprises</a:t>
            </a:r>
          </a:p>
          <a:p>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7B4B19C3-15E9-4FCF-8873-71CF3C152247}"/>
              </a:ext>
            </a:extLst>
          </p:cNvPr>
          <p:cNvSpPr>
            <a:spLocks noGrp="1"/>
          </p:cNvSpPr>
          <p:nvPr>
            <p:ph type="sldNum" sz="quarter" idx="12"/>
          </p:nvPr>
        </p:nvSpPr>
        <p:spPr/>
        <p:txBody>
          <a:bodyPr/>
          <a:lstStyle/>
          <a:p>
            <a:fld id="{0BC55746-04A1-42DC-A0BC-1E09A8E18DBD}" type="slidenum">
              <a:rPr lang="en-US" altLang="zh-TW" smtClean="0"/>
              <a:pPr/>
              <a:t>63</a:t>
            </a:fld>
            <a:endParaRPr lang="en-US" altLang="zh-TW"/>
          </a:p>
        </p:txBody>
      </p:sp>
    </p:spTree>
    <p:extLst>
      <p:ext uri="{BB962C8B-B14F-4D97-AF65-F5344CB8AC3E}">
        <p14:creationId xmlns:p14="http://schemas.microsoft.com/office/powerpoint/2010/main" val="2121975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80D5DB2-B82B-4CE0-AF60-416EAC750F3C}"/>
              </a:ext>
            </a:extLst>
          </p:cNvPr>
          <p:cNvSpPr>
            <a:spLocks noGrp="1"/>
          </p:cNvSpPr>
          <p:nvPr>
            <p:ph type="sldNum" sz="quarter" idx="12"/>
          </p:nvPr>
        </p:nvSpPr>
        <p:spPr/>
        <p:txBody>
          <a:bodyPr/>
          <a:lstStyle/>
          <a:p>
            <a:fld id="{06AFB70A-E524-49E4-8F5C-48BFBE4381EC}" type="slidenum">
              <a:rPr lang="en-US" altLang="zh-TW" smtClean="0"/>
              <a:pPr/>
              <a:t>64</a:t>
            </a:fld>
            <a:endParaRPr lang="en-US" altLang="zh-TW"/>
          </a:p>
        </p:txBody>
      </p:sp>
      <p:sp>
        <p:nvSpPr>
          <p:cNvPr id="2" name="標題 1">
            <a:extLst>
              <a:ext uri="{FF2B5EF4-FFF2-40B4-BE49-F238E27FC236}">
                <a16:creationId xmlns:a16="http://schemas.microsoft.com/office/drawing/2014/main" id="{C69D3415-BF66-4F34-AE09-256A557E46D2}"/>
              </a:ext>
            </a:extLst>
          </p:cNvPr>
          <p:cNvSpPr>
            <a:spLocks noGrp="1"/>
          </p:cNvSpPr>
          <p:nvPr>
            <p:ph type="title"/>
          </p:nvPr>
        </p:nvSpPr>
        <p:spPr/>
        <p:txBody>
          <a:bodyPr/>
          <a:lstStyle/>
          <a:p>
            <a:r>
              <a:rPr lang="zh-TW" altLang="en-US" dirty="0"/>
              <a:t>給人參觀的 </a:t>
            </a:r>
            <a:r>
              <a:rPr lang="en-US" altLang="zh-TW" dirty="0"/>
              <a:t>Data Center</a:t>
            </a:r>
            <a:endParaRPr lang="zh-TW" altLang="en-US" dirty="0"/>
          </a:p>
        </p:txBody>
      </p:sp>
      <p:pic>
        <p:nvPicPr>
          <p:cNvPr id="6" name="圖片 5">
            <a:extLst>
              <a:ext uri="{FF2B5EF4-FFF2-40B4-BE49-F238E27FC236}">
                <a16:creationId xmlns:a16="http://schemas.microsoft.com/office/drawing/2014/main" id="{98355504-5893-4FDF-830B-EE53A0475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484784"/>
            <a:ext cx="7954234" cy="5307644"/>
          </a:xfrm>
          <a:prstGeom prst="rect">
            <a:avLst/>
          </a:prstGeom>
        </p:spPr>
      </p:pic>
    </p:spTree>
    <p:extLst>
      <p:ext uri="{BB962C8B-B14F-4D97-AF65-F5344CB8AC3E}">
        <p14:creationId xmlns:p14="http://schemas.microsoft.com/office/powerpoint/2010/main" val="888841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0454D0-553B-4A38-8E8D-F369CF24DDC5}"/>
              </a:ext>
            </a:extLst>
          </p:cNvPr>
          <p:cNvSpPr>
            <a:spLocks noGrp="1"/>
          </p:cNvSpPr>
          <p:nvPr>
            <p:ph type="sldNum" sz="quarter" idx="12"/>
          </p:nvPr>
        </p:nvSpPr>
        <p:spPr/>
        <p:txBody>
          <a:bodyPr/>
          <a:lstStyle/>
          <a:p>
            <a:fld id="{0BC55746-04A1-42DC-A0BC-1E09A8E18DBD}" type="slidenum">
              <a:rPr lang="en-US" altLang="zh-TW" smtClean="0"/>
              <a:pPr/>
              <a:t>65</a:t>
            </a:fld>
            <a:endParaRPr lang="en-US" altLang="zh-TW"/>
          </a:p>
        </p:txBody>
      </p:sp>
      <p:sp>
        <p:nvSpPr>
          <p:cNvPr id="3" name="標題 2">
            <a:extLst>
              <a:ext uri="{FF2B5EF4-FFF2-40B4-BE49-F238E27FC236}">
                <a16:creationId xmlns:a16="http://schemas.microsoft.com/office/drawing/2014/main" id="{B34FA58C-58FD-4F97-ABEC-00D807CC3589}"/>
              </a:ext>
            </a:extLst>
          </p:cNvPr>
          <p:cNvSpPr>
            <a:spLocks noGrp="1"/>
          </p:cNvSpPr>
          <p:nvPr>
            <p:ph type="title"/>
          </p:nvPr>
        </p:nvSpPr>
        <p:spPr/>
        <p:txBody>
          <a:bodyPr/>
          <a:lstStyle/>
          <a:p>
            <a:r>
              <a:rPr lang="zh-TW" altLang="en-US" dirty="0"/>
              <a:t>不給人參觀的 </a:t>
            </a:r>
            <a:r>
              <a:rPr lang="en-US" altLang="zh-TW" dirty="0"/>
              <a:t>Data Center</a:t>
            </a:r>
            <a:endParaRPr lang="zh-TW" altLang="en-US" dirty="0"/>
          </a:p>
        </p:txBody>
      </p:sp>
      <p:pic>
        <p:nvPicPr>
          <p:cNvPr id="5" name="圖片 4">
            <a:extLst>
              <a:ext uri="{FF2B5EF4-FFF2-40B4-BE49-F238E27FC236}">
                <a16:creationId xmlns:a16="http://schemas.microsoft.com/office/drawing/2014/main" id="{01726B5D-33C7-4EAF-8A70-E7A5D1BCC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412776"/>
            <a:ext cx="7128792" cy="5346594"/>
          </a:xfrm>
          <a:prstGeom prst="rect">
            <a:avLst/>
          </a:prstGeom>
        </p:spPr>
      </p:pic>
    </p:spTree>
    <p:extLst>
      <p:ext uri="{BB962C8B-B14F-4D97-AF65-F5344CB8AC3E}">
        <p14:creationId xmlns:p14="http://schemas.microsoft.com/office/powerpoint/2010/main" val="1935686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8ABFB8-CC5A-4F06-9366-6BBC6A2D489A}"/>
              </a:ext>
            </a:extLst>
          </p:cNvPr>
          <p:cNvSpPr>
            <a:spLocks noGrp="1"/>
          </p:cNvSpPr>
          <p:nvPr>
            <p:ph type="sldNum" sz="quarter" idx="12"/>
          </p:nvPr>
        </p:nvSpPr>
        <p:spPr/>
        <p:txBody>
          <a:bodyPr/>
          <a:lstStyle/>
          <a:p>
            <a:fld id="{06AFB70A-E524-49E4-8F5C-48BFBE4381EC}" type="slidenum">
              <a:rPr lang="en-US" altLang="zh-TW" smtClean="0"/>
              <a:pPr/>
              <a:t>66</a:t>
            </a:fld>
            <a:endParaRPr lang="en-US" altLang="zh-TW"/>
          </a:p>
        </p:txBody>
      </p:sp>
      <p:pic>
        <p:nvPicPr>
          <p:cNvPr id="7" name="圖片 6">
            <a:extLst>
              <a:ext uri="{FF2B5EF4-FFF2-40B4-BE49-F238E27FC236}">
                <a16:creationId xmlns:a16="http://schemas.microsoft.com/office/drawing/2014/main" id="{90180D33-5632-4DD0-9D75-C22425269E4F}"/>
              </a:ext>
            </a:extLst>
          </p:cNvPr>
          <p:cNvPicPr>
            <a:picLocks noChangeAspect="1"/>
          </p:cNvPicPr>
          <p:nvPr/>
        </p:nvPicPr>
        <p:blipFill>
          <a:blip r:embed="rId2"/>
          <a:stretch>
            <a:fillRect/>
          </a:stretch>
        </p:blipFill>
        <p:spPr>
          <a:xfrm>
            <a:off x="767408" y="0"/>
            <a:ext cx="8277465" cy="6858000"/>
          </a:xfrm>
          <a:prstGeom prst="rect">
            <a:avLst/>
          </a:prstGeom>
        </p:spPr>
      </p:pic>
      <p:sp>
        <p:nvSpPr>
          <p:cNvPr id="5" name="標題 4">
            <a:extLst>
              <a:ext uri="{FF2B5EF4-FFF2-40B4-BE49-F238E27FC236}">
                <a16:creationId xmlns:a16="http://schemas.microsoft.com/office/drawing/2014/main" id="{81F40E03-DAC8-4914-80B8-74128E92D67C}"/>
              </a:ext>
            </a:extLst>
          </p:cNvPr>
          <p:cNvSpPr>
            <a:spLocks noGrp="1"/>
          </p:cNvSpPr>
          <p:nvPr>
            <p:ph type="title"/>
          </p:nvPr>
        </p:nvSpPr>
        <p:spPr>
          <a:xfrm>
            <a:off x="8830577" y="1484784"/>
            <a:ext cx="3032479" cy="2376264"/>
          </a:xfrm>
        </p:spPr>
        <p:txBody>
          <a:bodyPr>
            <a:normAutofit fontScale="90000"/>
          </a:bodyPr>
          <a:lstStyle/>
          <a:p>
            <a:r>
              <a:rPr lang="en-US" altLang="zh-TW" dirty="0"/>
              <a:t>Figure 5.11 Key Data Center Elements</a:t>
            </a:r>
            <a:endParaRPr lang="zh-TW" altLang="en-US" dirty="0"/>
          </a:p>
        </p:txBody>
      </p:sp>
    </p:spTree>
    <p:extLst>
      <p:ext uri="{BB962C8B-B14F-4D97-AF65-F5344CB8AC3E}">
        <p14:creationId xmlns:p14="http://schemas.microsoft.com/office/powerpoint/2010/main" val="1510661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2E3C4C1-73CD-4DA8-8EFF-224E6E007E7B}"/>
              </a:ext>
            </a:extLst>
          </p:cNvPr>
          <p:cNvSpPr>
            <a:spLocks noGrp="1"/>
          </p:cNvSpPr>
          <p:nvPr>
            <p:ph type="sldNum" sz="quarter" idx="12"/>
          </p:nvPr>
        </p:nvSpPr>
        <p:spPr/>
        <p:txBody>
          <a:bodyPr/>
          <a:lstStyle/>
          <a:p>
            <a:fld id="{0BC55746-04A1-42DC-A0BC-1E09A8E18DBD}" type="slidenum">
              <a:rPr lang="en-US" altLang="zh-TW" smtClean="0"/>
              <a:pPr/>
              <a:t>67</a:t>
            </a:fld>
            <a:endParaRPr lang="en-US" altLang="zh-TW"/>
          </a:p>
        </p:txBody>
      </p:sp>
      <p:sp>
        <p:nvSpPr>
          <p:cNvPr id="3" name="標題 2">
            <a:extLst>
              <a:ext uri="{FF2B5EF4-FFF2-40B4-BE49-F238E27FC236}">
                <a16:creationId xmlns:a16="http://schemas.microsoft.com/office/drawing/2014/main" id="{D45EC93B-2D75-485E-93E5-B7DA726445B2}"/>
              </a:ext>
            </a:extLst>
          </p:cNvPr>
          <p:cNvSpPr>
            <a:spLocks noGrp="1"/>
          </p:cNvSpPr>
          <p:nvPr>
            <p:ph type="title"/>
          </p:nvPr>
        </p:nvSpPr>
        <p:spPr/>
        <p:txBody>
          <a:bodyPr/>
          <a:lstStyle/>
          <a:p>
            <a:r>
              <a:rPr lang="en-US" altLang="zh-TW" dirty="0"/>
              <a:t>Figure 5.12 Data Center Security Model</a:t>
            </a:r>
            <a:endParaRPr lang="zh-TW" altLang="en-US" dirty="0"/>
          </a:p>
        </p:txBody>
      </p:sp>
      <p:pic>
        <p:nvPicPr>
          <p:cNvPr id="5" name="圖片 4">
            <a:extLst>
              <a:ext uri="{FF2B5EF4-FFF2-40B4-BE49-F238E27FC236}">
                <a16:creationId xmlns:a16="http://schemas.microsoft.com/office/drawing/2014/main" id="{F7700A75-03F6-4E32-9CC4-70CD0A2F2BF8}"/>
              </a:ext>
            </a:extLst>
          </p:cNvPr>
          <p:cNvPicPr>
            <a:picLocks noChangeAspect="1"/>
          </p:cNvPicPr>
          <p:nvPr/>
        </p:nvPicPr>
        <p:blipFill>
          <a:blip r:embed="rId2"/>
          <a:stretch>
            <a:fillRect/>
          </a:stretch>
        </p:blipFill>
        <p:spPr>
          <a:xfrm>
            <a:off x="983432" y="1988840"/>
            <a:ext cx="6878010" cy="4258269"/>
          </a:xfrm>
          <a:prstGeom prst="rect">
            <a:avLst/>
          </a:prstGeom>
        </p:spPr>
      </p:pic>
    </p:spTree>
    <p:extLst>
      <p:ext uri="{BB962C8B-B14F-4D97-AF65-F5344CB8AC3E}">
        <p14:creationId xmlns:p14="http://schemas.microsoft.com/office/powerpoint/2010/main" val="2905066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F7540EF-B75C-46BE-8107-99943713220E}"/>
              </a:ext>
            </a:extLst>
          </p:cNvPr>
          <p:cNvSpPr>
            <a:spLocks noGrp="1"/>
          </p:cNvSpPr>
          <p:nvPr>
            <p:ph type="title"/>
          </p:nvPr>
        </p:nvSpPr>
        <p:spPr/>
        <p:txBody>
          <a:bodyPr/>
          <a:lstStyle/>
          <a:p>
            <a:r>
              <a:rPr lang="en-US" altLang="zh-TW" dirty="0"/>
              <a:t>TIA-492</a:t>
            </a:r>
            <a:endParaRPr lang="zh-TW" altLang="en-US" dirty="0"/>
          </a:p>
        </p:txBody>
      </p:sp>
      <p:sp>
        <p:nvSpPr>
          <p:cNvPr id="6" name="內容版面配置區 5">
            <a:extLst>
              <a:ext uri="{FF2B5EF4-FFF2-40B4-BE49-F238E27FC236}">
                <a16:creationId xmlns:a16="http://schemas.microsoft.com/office/drawing/2014/main" id="{5EA085D0-B988-4045-9704-E3AEDFE3AB1F}"/>
              </a:ext>
            </a:extLst>
          </p:cNvPr>
          <p:cNvSpPr>
            <a:spLocks noGrp="1"/>
          </p:cNvSpPr>
          <p:nvPr>
            <p:ph idx="1"/>
          </p:nvPr>
        </p:nvSpPr>
        <p:spPr/>
        <p:txBody>
          <a:bodyPr>
            <a:normAutofit lnSpcReduction="10000"/>
          </a:bodyPr>
          <a:lstStyle/>
          <a:p>
            <a:pPr>
              <a:buClr>
                <a:schemeClr val="accent6">
                  <a:lumMod val="60000"/>
                  <a:lumOff val="40000"/>
                </a:schemeClr>
              </a:buClr>
            </a:pPr>
            <a:r>
              <a:rPr lang="en-US" altLang="zh-TW" dirty="0"/>
              <a:t>The Telecommunications Industry Association (TIA)</a:t>
            </a:r>
          </a:p>
          <a:p>
            <a:pPr>
              <a:buClr>
                <a:schemeClr val="accent6">
                  <a:lumMod val="60000"/>
                  <a:lumOff val="40000"/>
                </a:schemeClr>
              </a:buClr>
            </a:pPr>
            <a:r>
              <a:rPr lang="en-US" altLang="zh-TW" dirty="0"/>
              <a:t>TIA-492 (</a:t>
            </a:r>
            <a:r>
              <a:rPr lang="en-US" altLang="zh-TW" i="1" dirty="0"/>
              <a:t>Telecommunications Infrastructure Standard for Data Centers</a:t>
            </a:r>
            <a:r>
              <a:rPr lang="en-US" altLang="zh-TW" dirty="0"/>
              <a:t>) specifies the minimum requirements for telecommunications infrastructure of data centers</a:t>
            </a:r>
          </a:p>
          <a:p>
            <a:pPr>
              <a:buClr>
                <a:schemeClr val="accent6">
                  <a:lumMod val="60000"/>
                  <a:lumOff val="40000"/>
                </a:schemeClr>
              </a:buClr>
            </a:pPr>
            <a:r>
              <a:rPr lang="en-US" altLang="zh-TW" dirty="0"/>
              <a:t>Includes topics such as:</a:t>
            </a:r>
          </a:p>
          <a:p>
            <a:pPr lvl="1">
              <a:buClr>
                <a:schemeClr val="accent6">
                  <a:lumMod val="60000"/>
                  <a:lumOff val="40000"/>
                </a:schemeClr>
              </a:buClr>
            </a:pPr>
            <a:r>
              <a:rPr lang="en-US" altLang="zh-TW" dirty="0"/>
              <a:t>Network architecture</a:t>
            </a:r>
          </a:p>
          <a:p>
            <a:pPr lvl="1">
              <a:buClr>
                <a:schemeClr val="accent6">
                  <a:lumMod val="60000"/>
                  <a:lumOff val="40000"/>
                </a:schemeClr>
              </a:buClr>
            </a:pPr>
            <a:r>
              <a:rPr lang="en-US" altLang="zh-TW" dirty="0"/>
              <a:t>Electrical design </a:t>
            </a:r>
          </a:p>
          <a:p>
            <a:pPr lvl="1">
              <a:buClr>
                <a:schemeClr val="accent6">
                  <a:lumMod val="60000"/>
                  <a:lumOff val="40000"/>
                </a:schemeClr>
              </a:buClr>
            </a:pPr>
            <a:r>
              <a:rPr lang="en-US" altLang="zh-TW" dirty="0"/>
              <a:t>File storage, backup, and archiving</a:t>
            </a:r>
          </a:p>
          <a:p>
            <a:pPr lvl="1">
              <a:buClr>
                <a:schemeClr val="accent6">
                  <a:lumMod val="60000"/>
                  <a:lumOff val="40000"/>
                </a:schemeClr>
              </a:buClr>
            </a:pPr>
            <a:r>
              <a:rPr lang="en-US" altLang="zh-TW" dirty="0"/>
              <a:t>System redundancy</a:t>
            </a:r>
          </a:p>
          <a:p>
            <a:pPr lvl="1">
              <a:buClr>
                <a:schemeClr val="accent6">
                  <a:lumMod val="60000"/>
                  <a:lumOff val="40000"/>
                </a:schemeClr>
              </a:buClr>
            </a:pPr>
            <a:r>
              <a:rPr lang="en-US" altLang="zh-TW" dirty="0"/>
              <a:t>Network access control and security</a:t>
            </a:r>
          </a:p>
          <a:p>
            <a:pPr lvl="1">
              <a:buClr>
                <a:schemeClr val="accent6">
                  <a:lumMod val="60000"/>
                  <a:lumOff val="40000"/>
                </a:schemeClr>
              </a:buClr>
            </a:pPr>
            <a:r>
              <a:rPr lang="en-US" altLang="zh-TW" dirty="0"/>
              <a:t>Database management</a:t>
            </a:r>
            <a:endParaRPr lang="zh-TW" altLang="en-US" dirty="0"/>
          </a:p>
        </p:txBody>
      </p:sp>
      <p:sp>
        <p:nvSpPr>
          <p:cNvPr id="2" name="投影片編號版面配置區 1">
            <a:extLst>
              <a:ext uri="{FF2B5EF4-FFF2-40B4-BE49-F238E27FC236}">
                <a16:creationId xmlns:a16="http://schemas.microsoft.com/office/drawing/2014/main" id="{6BA3D2D5-DC01-4A52-BB68-1D1A5935406F}"/>
              </a:ext>
            </a:extLst>
          </p:cNvPr>
          <p:cNvSpPr>
            <a:spLocks noGrp="1"/>
          </p:cNvSpPr>
          <p:nvPr>
            <p:ph type="sldNum" sz="quarter" idx="12"/>
          </p:nvPr>
        </p:nvSpPr>
        <p:spPr/>
        <p:txBody>
          <a:bodyPr/>
          <a:lstStyle/>
          <a:p>
            <a:fld id="{0BC55746-04A1-42DC-A0BC-1E09A8E18DBD}" type="slidenum">
              <a:rPr lang="en-US" altLang="zh-TW" smtClean="0"/>
              <a:pPr/>
              <a:t>68</a:t>
            </a:fld>
            <a:endParaRPr lang="en-US" altLang="zh-TW"/>
          </a:p>
        </p:txBody>
      </p:sp>
      <p:sp>
        <p:nvSpPr>
          <p:cNvPr id="7" name="文字方塊 6">
            <a:extLst>
              <a:ext uri="{FF2B5EF4-FFF2-40B4-BE49-F238E27FC236}">
                <a16:creationId xmlns:a16="http://schemas.microsoft.com/office/drawing/2014/main" id="{246DAD0F-8B0A-4FA4-B825-79C3D11C4352}"/>
              </a:ext>
            </a:extLst>
          </p:cNvPr>
          <p:cNvSpPr txBox="1"/>
          <p:nvPr/>
        </p:nvSpPr>
        <p:spPr>
          <a:xfrm>
            <a:off x="6456040" y="3784972"/>
            <a:ext cx="4817857" cy="2308324"/>
          </a:xfrm>
          <a:prstGeom prst="rect">
            <a:avLst/>
          </a:prstGeom>
          <a:noFill/>
        </p:spPr>
        <p:txBody>
          <a:bodyPr wrap="none" rtlCol="0">
            <a:spAutoFit/>
          </a:bodyPr>
          <a:lstStyle/>
          <a:p>
            <a:pPr marL="285750" indent="-285750">
              <a:buClr>
                <a:schemeClr val="accent6">
                  <a:lumMod val="60000"/>
                  <a:lumOff val="40000"/>
                </a:schemeClr>
              </a:buClr>
              <a:buFont typeface="Arial" panose="020B0604020202020204" pitchFamily="34" charset="0"/>
              <a:buChar char="•"/>
            </a:pPr>
            <a:r>
              <a:rPr lang="en-US" altLang="zh-TW" sz="2400" dirty="0"/>
              <a:t>Web hosting</a:t>
            </a:r>
          </a:p>
          <a:p>
            <a:pPr marL="285750" indent="-285750">
              <a:buClr>
                <a:schemeClr val="accent6">
                  <a:lumMod val="60000"/>
                  <a:lumOff val="40000"/>
                </a:schemeClr>
              </a:buClr>
              <a:buFont typeface="Arial" panose="020B0604020202020204" pitchFamily="34" charset="0"/>
              <a:buChar char="•"/>
            </a:pPr>
            <a:r>
              <a:rPr lang="en-US" altLang="zh-TW" sz="2400" dirty="0"/>
              <a:t>Application hosting </a:t>
            </a:r>
          </a:p>
          <a:p>
            <a:pPr marL="285750" indent="-285750">
              <a:buClr>
                <a:schemeClr val="accent6">
                  <a:lumMod val="60000"/>
                  <a:lumOff val="40000"/>
                </a:schemeClr>
              </a:buClr>
              <a:buFont typeface="Arial" panose="020B0604020202020204" pitchFamily="34" charset="0"/>
              <a:buChar char="•"/>
            </a:pPr>
            <a:r>
              <a:rPr lang="en-US" altLang="zh-TW" sz="2400" dirty="0"/>
              <a:t>Content distribution</a:t>
            </a:r>
          </a:p>
          <a:p>
            <a:pPr marL="285750" indent="-285750">
              <a:buClr>
                <a:schemeClr val="accent6">
                  <a:lumMod val="60000"/>
                  <a:lumOff val="40000"/>
                </a:schemeClr>
              </a:buClr>
              <a:buFont typeface="Arial" panose="020B0604020202020204" pitchFamily="34" charset="0"/>
              <a:buChar char="•"/>
            </a:pPr>
            <a:r>
              <a:rPr lang="en-US" altLang="zh-TW" sz="2400" dirty="0"/>
              <a:t>Environmental control</a:t>
            </a:r>
          </a:p>
          <a:p>
            <a:pPr marL="285750" indent="-285750">
              <a:buClr>
                <a:schemeClr val="accent6">
                  <a:lumMod val="60000"/>
                  <a:lumOff val="40000"/>
                </a:schemeClr>
              </a:buClr>
              <a:buFont typeface="Arial" panose="020B0604020202020204" pitchFamily="34" charset="0"/>
              <a:buChar char="•"/>
            </a:pPr>
            <a:r>
              <a:rPr lang="en-US" altLang="zh-TW" sz="2400" dirty="0"/>
              <a:t>Protection against physical hazards</a:t>
            </a:r>
          </a:p>
          <a:p>
            <a:pPr marL="285750" indent="-285750">
              <a:buClr>
                <a:schemeClr val="accent6">
                  <a:lumMod val="60000"/>
                  <a:lumOff val="40000"/>
                </a:schemeClr>
              </a:buClr>
              <a:buFont typeface="Arial" panose="020B0604020202020204" pitchFamily="34" charset="0"/>
              <a:buChar char="•"/>
            </a:pPr>
            <a:r>
              <a:rPr lang="en-US" altLang="zh-TW" sz="2400" dirty="0"/>
              <a:t>Power management</a:t>
            </a:r>
            <a:endParaRPr lang="zh-TW" altLang="en-US" sz="2400" dirty="0"/>
          </a:p>
        </p:txBody>
      </p:sp>
    </p:spTree>
    <p:extLst>
      <p:ext uri="{BB962C8B-B14F-4D97-AF65-F5344CB8AC3E}">
        <p14:creationId xmlns:p14="http://schemas.microsoft.com/office/powerpoint/2010/main" val="141117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4815EEB-04A5-4D2E-8C35-4BCBC8ABB012}"/>
              </a:ext>
            </a:extLst>
          </p:cNvPr>
          <p:cNvSpPr>
            <a:spLocks noGrp="1"/>
          </p:cNvSpPr>
          <p:nvPr>
            <p:ph type="sldNum" sz="quarter" idx="12"/>
          </p:nvPr>
        </p:nvSpPr>
        <p:spPr/>
        <p:txBody>
          <a:bodyPr/>
          <a:lstStyle/>
          <a:p>
            <a:fld id="{0BC55746-04A1-42DC-A0BC-1E09A8E18DBD}" type="slidenum">
              <a:rPr lang="en-US" altLang="zh-TW" smtClean="0"/>
              <a:pPr/>
              <a:t>69</a:t>
            </a:fld>
            <a:endParaRPr lang="en-US" altLang="zh-TW"/>
          </a:p>
        </p:txBody>
      </p:sp>
      <p:sp>
        <p:nvSpPr>
          <p:cNvPr id="6" name="標題 5">
            <a:extLst>
              <a:ext uri="{FF2B5EF4-FFF2-40B4-BE49-F238E27FC236}">
                <a16:creationId xmlns:a16="http://schemas.microsoft.com/office/drawing/2014/main" id="{69E62735-A39E-44DF-BA34-D348987A4EAE}"/>
              </a:ext>
            </a:extLst>
          </p:cNvPr>
          <p:cNvSpPr>
            <a:spLocks noGrp="1"/>
          </p:cNvSpPr>
          <p:nvPr>
            <p:ph type="title"/>
          </p:nvPr>
        </p:nvSpPr>
        <p:spPr>
          <a:xfrm>
            <a:off x="9566198" y="365760"/>
            <a:ext cx="2290441" cy="1353312"/>
          </a:xfrm>
        </p:spPr>
        <p:txBody>
          <a:bodyPr>
            <a:noAutofit/>
          </a:bodyPr>
          <a:lstStyle/>
          <a:p>
            <a:r>
              <a:rPr lang="en-US" altLang="zh-TW" sz="2000" dirty="0"/>
              <a:t>Figure 5.13 TIA-942 Compliant Data Center Showing Key Functional Areas</a:t>
            </a:r>
            <a:endParaRPr lang="zh-TW" altLang="en-US" sz="2000" dirty="0"/>
          </a:p>
        </p:txBody>
      </p:sp>
      <p:pic>
        <p:nvPicPr>
          <p:cNvPr id="8" name="圖片 7">
            <a:extLst>
              <a:ext uri="{FF2B5EF4-FFF2-40B4-BE49-F238E27FC236}">
                <a16:creationId xmlns:a16="http://schemas.microsoft.com/office/drawing/2014/main" id="{C95DE4ED-C97B-468F-B0A9-82C03D059E8D}"/>
              </a:ext>
            </a:extLst>
          </p:cNvPr>
          <p:cNvPicPr>
            <a:picLocks noChangeAspect="1"/>
          </p:cNvPicPr>
          <p:nvPr/>
        </p:nvPicPr>
        <p:blipFill>
          <a:blip r:embed="rId2"/>
          <a:stretch>
            <a:fillRect/>
          </a:stretch>
        </p:blipFill>
        <p:spPr>
          <a:xfrm>
            <a:off x="767408" y="0"/>
            <a:ext cx="8726783" cy="6858000"/>
          </a:xfrm>
          <a:prstGeom prst="rect">
            <a:avLst/>
          </a:prstGeom>
        </p:spPr>
      </p:pic>
    </p:spTree>
    <p:extLst>
      <p:ext uri="{BB962C8B-B14F-4D97-AF65-F5344CB8AC3E}">
        <p14:creationId xmlns:p14="http://schemas.microsoft.com/office/powerpoint/2010/main" val="226036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圖: 磁碟 6">
            <a:extLst>
              <a:ext uri="{FF2B5EF4-FFF2-40B4-BE49-F238E27FC236}">
                <a16:creationId xmlns:a16="http://schemas.microsoft.com/office/drawing/2014/main" id="{00101EB7-43A2-4591-BD6C-2C9B296393F6}"/>
              </a:ext>
            </a:extLst>
          </p:cNvPr>
          <p:cNvSpPr/>
          <p:nvPr/>
        </p:nvSpPr>
        <p:spPr>
          <a:xfrm>
            <a:off x="983432" y="5262304"/>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0BEECB70-683E-4CDE-B8C8-EF498FC37C2E}"/>
              </a:ext>
            </a:extLst>
          </p:cNvPr>
          <p:cNvSpPr>
            <a:spLocks noGrp="1"/>
          </p:cNvSpPr>
          <p:nvPr>
            <p:ph type="title"/>
          </p:nvPr>
        </p:nvSpPr>
        <p:spPr/>
        <p:txBody>
          <a:bodyPr/>
          <a:lstStyle/>
          <a:p>
            <a:r>
              <a:rPr lang="en-US" altLang="zh-TW" dirty="0"/>
              <a:t>Reasons database security has not kept pace with the increased reliance on databases</a:t>
            </a:r>
            <a:endParaRPr lang="zh-TW" altLang="en-US" dirty="0"/>
          </a:p>
        </p:txBody>
      </p:sp>
      <p:sp>
        <p:nvSpPr>
          <p:cNvPr id="6" name="內容版面配置區 5">
            <a:extLst>
              <a:ext uri="{FF2B5EF4-FFF2-40B4-BE49-F238E27FC236}">
                <a16:creationId xmlns:a16="http://schemas.microsoft.com/office/drawing/2014/main" id="{356DC182-2313-4395-B072-BCF92CF7738B}"/>
              </a:ext>
            </a:extLst>
          </p:cNvPr>
          <p:cNvSpPr>
            <a:spLocks noGrp="1"/>
          </p:cNvSpPr>
          <p:nvPr>
            <p:ph idx="1"/>
          </p:nvPr>
        </p:nvSpPr>
        <p:spPr/>
        <p:txBody>
          <a:bodyPr>
            <a:normAutofit/>
          </a:bodyPr>
          <a:lstStyle/>
          <a:p>
            <a:pPr lvl="0"/>
            <a:r>
              <a:rPr lang="en-US" altLang="zh-TW" dirty="0"/>
              <a:t>The typical organization lacks full-time database security personnel </a:t>
            </a:r>
            <a:br>
              <a:rPr lang="en-US" altLang="zh-TW" dirty="0"/>
            </a:br>
            <a:r>
              <a:rPr lang="zh-TW" altLang="en-US" dirty="0"/>
              <a:t>缺專人維護資安</a:t>
            </a:r>
            <a:endParaRPr lang="en-US" altLang="zh-TW" dirty="0"/>
          </a:p>
          <a:p>
            <a:pPr lvl="0"/>
            <a:r>
              <a:rPr lang="en-US" altLang="zh-TW" dirty="0"/>
              <a:t>Most enterprise environments consist of a heterogeneous </a:t>
            </a:r>
            <a:r>
              <a:rPr lang="zh-TW" altLang="en-US" dirty="0"/>
              <a:t>（異質）</a:t>
            </a:r>
            <a:r>
              <a:rPr lang="en-US" altLang="zh-TW" dirty="0"/>
              <a:t>mixture of database platforms, enterprise platforms, and OS platforms, creating an additional complexity hurdle for security personnel</a:t>
            </a:r>
          </a:p>
          <a:p>
            <a:pPr lvl="1"/>
            <a:r>
              <a:rPr lang="en-US" altLang="zh-TW" dirty="0"/>
              <a:t>The increasing reliance on cloud technology to host part or all of the corporate database </a:t>
            </a:r>
            <a:r>
              <a:rPr lang="zh-TW" altLang="en-US" dirty="0"/>
              <a:t>都往雲端去</a:t>
            </a:r>
            <a:endParaRPr lang="en-US" altLang="zh-TW" dirty="0"/>
          </a:p>
        </p:txBody>
      </p:sp>
      <p:sp>
        <p:nvSpPr>
          <p:cNvPr id="4" name="投影片編號版面配置區 3">
            <a:extLst>
              <a:ext uri="{FF2B5EF4-FFF2-40B4-BE49-F238E27FC236}">
                <a16:creationId xmlns:a16="http://schemas.microsoft.com/office/drawing/2014/main" id="{8F7446A4-0F8D-4906-91CB-0BDED3C123BE}"/>
              </a:ext>
            </a:extLst>
          </p:cNvPr>
          <p:cNvSpPr>
            <a:spLocks noGrp="1"/>
          </p:cNvSpPr>
          <p:nvPr>
            <p:ph type="sldNum" sz="quarter" idx="12"/>
          </p:nvPr>
        </p:nvSpPr>
        <p:spPr/>
        <p:txBody>
          <a:bodyPr/>
          <a:lstStyle/>
          <a:p>
            <a:fld id="{8F42EFD9-195D-4827-84D3-0A96B5393742}" type="slidenum">
              <a:rPr lang="en-US" altLang="zh-TW" smtClean="0"/>
              <a:pPr/>
              <a:t>7</a:t>
            </a:fld>
            <a:endParaRPr lang="en-US" altLang="zh-TW"/>
          </a:p>
        </p:txBody>
      </p:sp>
      <p:pic>
        <p:nvPicPr>
          <p:cNvPr id="3" name="圖片 2">
            <a:extLst>
              <a:ext uri="{FF2B5EF4-FFF2-40B4-BE49-F238E27FC236}">
                <a16:creationId xmlns:a16="http://schemas.microsoft.com/office/drawing/2014/main" id="{EE414619-6066-4DBA-82ED-615EBDF59A1C}"/>
              </a:ext>
            </a:extLst>
          </p:cNvPr>
          <p:cNvPicPr>
            <a:picLocks noChangeAspect="1"/>
          </p:cNvPicPr>
          <p:nvPr/>
        </p:nvPicPr>
        <p:blipFill>
          <a:blip r:embed="rId2"/>
          <a:stretch>
            <a:fillRect/>
          </a:stretch>
        </p:blipFill>
        <p:spPr>
          <a:xfrm>
            <a:off x="1055440" y="5896333"/>
            <a:ext cx="1008112" cy="388916"/>
          </a:xfrm>
          <a:prstGeom prst="rect">
            <a:avLst/>
          </a:prstGeom>
        </p:spPr>
      </p:pic>
      <p:sp>
        <p:nvSpPr>
          <p:cNvPr id="8" name="流程圖: 磁碟 7">
            <a:extLst>
              <a:ext uri="{FF2B5EF4-FFF2-40B4-BE49-F238E27FC236}">
                <a16:creationId xmlns:a16="http://schemas.microsoft.com/office/drawing/2014/main" id="{2128DE1D-07FF-402C-AEDA-B5C605914548}"/>
              </a:ext>
            </a:extLst>
          </p:cNvPr>
          <p:cNvSpPr/>
          <p:nvPr/>
        </p:nvSpPr>
        <p:spPr>
          <a:xfrm>
            <a:off x="2273865" y="5262304"/>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流程圖: 磁碟 10">
            <a:extLst>
              <a:ext uri="{FF2B5EF4-FFF2-40B4-BE49-F238E27FC236}">
                <a16:creationId xmlns:a16="http://schemas.microsoft.com/office/drawing/2014/main" id="{A0F5D1FE-41F5-4401-AB2F-02BC0B990FA5}"/>
              </a:ext>
            </a:extLst>
          </p:cNvPr>
          <p:cNvSpPr/>
          <p:nvPr/>
        </p:nvSpPr>
        <p:spPr>
          <a:xfrm>
            <a:off x="3564298" y="5262304"/>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89BA152E-6133-494B-B48D-E68F4BB4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531" y="5432271"/>
            <a:ext cx="1021432" cy="1021432"/>
          </a:xfrm>
          <a:prstGeom prst="rect">
            <a:avLst/>
          </a:prstGeom>
        </p:spPr>
      </p:pic>
      <p:pic>
        <p:nvPicPr>
          <p:cNvPr id="15" name="圖片 14">
            <a:extLst>
              <a:ext uri="{FF2B5EF4-FFF2-40B4-BE49-F238E27FC236}">
                <a16:creationId xmlns:a16="http://schemas.microsoft.com/office/drawing/2014/main" id="{842E8617-980A-499F-920E-60D2B13BD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7215" y="5496880"/>
            <a:ext cx="969920" cy="969920"/>
          </a:xfrm>
          <a:prstGeom prst="rect">
            <a:avLst/>
          </a:prstGeom>
        </p:spPr>
      </p:pic>
      <p:sp>
        <p:nvSpPr>
          <p:cNvPr id="16" name="流程圖: 磁碟 15">
            <a:extLst>
              <a:ext uri="{FF2B5EF4-FFF2-40B4-BE49-F238E27FC236}">
                <a16:creationId xmlns:a16="http://schemas.microsoft.com/office/drawing/2014/main" id="{CAF0DFB1-3C84-4E6C-A02D-99AA3CCDC332}"/>
              </a:ext>
            </a:extLst>
          </p:cNvPr>
          <p:cNvSpPr/>
          <p:nvPr/>
        </p:nvSpPr>
        <p:spPr>
          <a:xfrm>
            <a:off x="4854731" y="5262304"/>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1983720C-EBAE-4A5B-A573-F2BB08D2D505}"/>
              </a:ext>
            </a:extLst>
          </p:cNvPr>
          <p:cNvPicPr>
            <a:picLocks noChangeAspect="1"/>
          </p:cNvPicPr>
          <p:nvPr/>
        </p:nvPicPr>
        <p:blipFill>
          <a:blip r:embed="rId5"/>
          <a:stretch>
            <a:fillRect/>
          </a:stretch>
        </p:blipFill>
        <p:spPr>
          <a:xfrm>
            <a:off x="4922708" y="5569559"/>
            <a:ext cx="1029276" cy="877416"/>
          </a:xfrm>
          <a:prstGeom prst="rect">
            <a:avLst/>
          </a:prstGeom>
        </p:spPr>
      </p:pic>
      <p:sp>
        <p:nvSpPr>
          <p:cNvPr id="21" name="流程圖: 磁碟 20">
            <a:extLst>
              <a:ext uri="{FF2B5EF4-FFF2-40B4-BE49-F238E27FC236}">
                <a16:creationId xmlns:a16="http://schemas.microsoft.com/office/drawing/2014/main" id="{0616A158-938C-4F69-A2ED-065ED88A6591}"/>
              </a:ext>
            </a:extLst>
          </p:cNvPr>
          <p:cNvSpPr/>
          <p:nvPr/>
        </p:nvSpPr>
        <p:spPr>
          <a:xfrm>
            <a:off x="6185143" y="5262304"/>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3C958FF6-172F-4072-8054-806DCB5EB7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3131" y="5732889"/>
            <a:ext cx="1077005" cy="648439"/>
          </a:xfrm>
          <a:prstGeom prst="rect">
            <a:avLst/>
          </a:prstGeom>
        </p:spPr>
      </p:pic>
      <p:sp>
        <p:nvSpPr>
          <p:cNvPr id="24" name="流程圖: 磁碟 23">
            <a:extLst>
              <a:ext uri="{FF2B5EF4-FFF2-40B4-BE49-F238E27FC236}">
                <a16:creationId xmlns:a16="http://schemas.microsoft.com/office/drawing/2014/main" id="{DC7530C6-1202-47DE-9A33-B404C7DD0DFA}"/>
              </a:ext>
            </a:extLst>
          </p:cNvPr>
          <p:cNvSpPr/>
          <p:nvPr/>
        </p:nvSpPr>
        <p:spPr>
          <a:xfrm>
            <a:off x="7465399" y="5262304"/>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26" name="圖片 25">
            <a:extLst>
              <a:ext uri="{FF2B5EF4-FFF2-40B4-BE49-F238E27FC236}">
                <a16:creationId xmlns:a16="http://schemas.microsoft.com/office/drawing/2014/main" id="{B53E150D-03E1-4D6E-87E0-651B4E3D30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7291" y="5785575"/>
            <a:ext cx="1016981" cy="523745"/>
          </a:xfrm>
          <a:prstGeom prst="rect">
            <a:avLst/>
          </a:prstGeom>
        </p:spPr>
      </p:pic>
      <p:sp>
        <p:nvSpPr>
          <p:cNvPr id="27" name="流程圖: 磁碟 26">
            <a:extLst>
              <a:ext uri="{FF2B5EF4-FFF2-40B4-BE49-F238E27FC236}">
                <a16:creationId xmlns:a16="http://schemas.microsoft.com/office/drawing/2014/main" id="{C6DA2504-81B3-48EC-B27B-BE6DC627BB18}"/>
              </a:ext>
            </a:extLst>
          </p:cNvPr>
          <p:cNvSpPr/>
          <p:nvPr/>
        </p:nvSpPr>
        <p:spPr>
          <a:xfrm>
            <a:off x="8766007" y="5257521"/>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427A0199-D178-42FD-86A3-69376C4A7753}"/>
              </a:ext>
            </a:extLst>
          </p:cNvPr>
          <p:cNvPicPr>
            <a:picLocks noChangeAspect="1"/>
          </p:cNvPicPr>
          <p:nvPr/>
        </p:nvPicPr>
        <p:blipFill>
          <a:blip r:embed="rId8"/>
          <a:stretch>
            <a:fillRect/>
          </a:stretch>
        </p:blipFill>
        <p:spPr>
          <a:xfrm>
            <a:off x="8830316" y="5432271"/>
            <a:ext cx="1071525" cy="1021065"/>
          </a:xfrm>
          <a:prstGeom prst="rect">
            <a:avLst/>
          </a:prstGeom>
        </p:spPr>
      </p:pic>
      <p:sp>
        <p:nvSpPr>
          <p:cNvPr id="30" name="流程圖: 磁碟 29">
            <a:extLst>
              <a:ext uri="{FF2B5EF4-FFF2-40B4-BE49-F238E27FC236}">
                <a16:creationId xmlns:a16="http://schemas.microsoft.com/office/drawing/2014/main" id="{7E93C5D3-4B4D-404A-BD65-64635D82CD42}"/>
              </a:ext>
            </a:extLst>
          </p:cNvPr>
          <p:cNvSpPr/>
          <p:nvPr/>
        </p:nvSpPr>
        <p:spPr>
          <a:xfrm>
            <a:off x="10079284" y="5257521"/>
            <a:ext cx="1152128" cy="1335048"/>
          </a:xfrm>
          <a:prstGeom prst="flowChartMagneticDisk">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0E07406C-8326-4095-A3E7-6EBB9E5C75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01331" y="5785575"/>
            <a:ext cx="1119384" cy="373128"/>
          </a:xfrm>
          <a:prstGeom prst="rect">
            <a:avLst/>
          </a:prstGeom>
        </p:spPr>
      </p:pic>
    </p:spTree>
    <p:extLst>
      <p:ext uri="{BB962C8B-B14F-4D97-AF65-F5344CB8AC3E}">
        <p14:creationId xmlns:p14="http://schemas.microsoft.com/office/powerpoint/2010/main" val="719027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5A21548-D538-41BA-928D-5233EB852464}"/>
              </a:ext>
            </a:extLst>
          </p:cNvPr>
          <p:cNvSpPr>
            <a:spLocks noGrp="1"/>
          </p:cNvSpPr>
          <p:nvPr>
            <p:ph type="sldNum" sz="quarter" idx="12"/>
          </p:nvPr>
        </p:nvSpPr>
        <p:spPr/>
        <p:txBody>
          <a:bodyPr/>
          <a:lstStyle/>
          <a:p>
            <a:fld id="{0BC55746-04A1-42DC-A0BC-1E09A8E18DBD}" type="slidenum">
              <a:rPr lang="en-US" altLang="zh-TW" smtClean="0"/>
              <a:pPr/>
              <a:t>70</a:t>
            </a:fld>
            <a:endParaRPr lang="en-US" altLang="zh-TW"/>
          </a:p>
        </p:txBody>
      </p:sp>
      <p:sp>
        <p:nvSpPr>
          <p:cNvPr id="3" name="標題 2">
            <a:extLst>
              <a:ext uri="{FF2B5EF4-FFF2-40B4-BE49-F238E27FC236}">
                <a16:creationId xmlns:a16="http://schemas.microsoft.com/office/drawing/2014/main" id="{03C86D64-D4CE-4127-A877-56C3B7AC93D4}"/>
              </a:ext>
            </a:extLst>
          </p:cNvPr>
          <p:cNvSpPr>
            <a:spLocks noGrp="1"/>
          </p:cNvSpPr>
          <p:nvPr>
            <p:ph type="title"/>
          </p:nvPr>
        </p:nvSpPr>
        <p:spPr/>
        <p:txBody>
          <a:bodyPr/>
          <a:lstStyle/>
          <a:p>
            <a:r>
              <a:rPr lang="en-US" altLang="zh-TW" dirty="0"/>
              <a:t>Table 5.4 Data Center Tiers Defined in TIA-942</a:t>
            </a:r>
            <a:endParaRPr lang="zh-TW" altLang="en-US" dirty="0"/>
          </a:p>
        </p:txBody>
      </p:sp>
      <p:pic>
        <p:nvPicPr>
          <p:cNvPr id="7" name="圖片 6">
            <a:extLst>
              <a:ext uri="{FF2B5EF4-FFF2-40B4-BE49-F238E27FC236}">
                <a16:creationId xmlns:a16="http://schemas.microsoft.com/office/drawing/2014/main" id="{65927206-3F92-4C85-A79C-88383FAF60AD}"/>
              </a:ext>
            </a:extLst>
          </p:cNvPr>
          <p:cNvPicPr>
            <a:picLocks noChangeAspect="1"/>
          </p:cNvPicPr>
          <p:nvPr/>
        </p:nvPicPr>
        <p:blipFill>
          <a:blip r:embed="rId2"/>
          <a:stretch>
            <a:fillRect/>
          </a:stretch>
        </p:blipFill>
        <p:spPr>
          <a:xfrm>
            <a:off x="1061335" y="1268760"/>
            <a:ext cx="10069330" cy="5344271"/>
          </a:xfrm>
          <a:prstGeom prst="rect">
            <a:avLst/>
          </a:prstGeom>
        </p:spPr>
      </p:pic>
    </p:spTree>
    <p:extLst>
      <p:ext uri="{BB962C8B-B14F-4D97-AF65-F5344CB8AC3E}">
        <p14:creationId xmlns:p14="http://schemas.microsoft.com/office/powerpoint/2010/main" val="2029845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5A21548-D538-41BA-928D-5233EB852464}"/>
              </a:ext>
            </a:extLst>
          </p:cNvPr>
          <p:cNvSpPr>
            <a:spLocks noGrp="1"/>
          </p:cNvSpPr>
          <p:nvPr>
            <p:ph type="sldNum" sz="quarter" idx="12"/>
          </p:nvPr>
        </p:nvSpPr>
        <p:spPr/>
        <p:txBody>
          <a:bodyPr/>
          <a:lstStyle/>
          <a:p>
            <a:fld id="{0BC55746-04A1-42DC-A0BC-1E09A8E18DBD}" type="slidenum">
              <a:rPr lang="en-US" altLang="zh-TW" smtClean="0"/>
              <a:pPr/>
              <a:t>71</a:t>
            </a:fld>
            <a:endParaRPr lang="en-US" altLang="zh-TW"/>
          </a:p>
        </p:txBody>
      </p:sp>
      <p:sp>
        <p:nvSpPr>
          <p:cNvPr id="3" name="標題 2">
            <a:extLst>
              <a:ext uri="{FF2B5EF4-FFF2-40B4-BE49-F238E27FC236}">
                <a16:creationId xmlns:a16="http://schemas.microsoft.com/office/drawing/2014/main" id="{03C86D64-D4CE-4127-A877-56C3B7AC93D4}"/>
              </a:ext>
            </a:extLst>
          </p:cNvPr>
          <p:cNvSpPr>
            <a:spLocks noGrp="1"/>
          </p:cNvSpPr>
          <p:nvPr>
            <p:ph type="title"/>
          </p:nvPr>
        </p:nvSpPr>
        <p:spPr/>
        <p:txBody>
          <a:bodyPr/>
          <a:lstStyle/>
          <a:p>
            <a:r>
              <a:rPr lang="en-US" altLang="zh-TW" dirty="0"/>
              <a:t>Table 5.4 Data Center Tiers Defined in TIA-942</a:t>
            </a:r>
            <a:endParaRPr lang="zh-TW" altLang="en-US" dirty="0"/>
          </a:p>
        </p:txBody>
      </p:sp>
      <p:pic>
        <p:nvPicPr>
          <p:cNvPr id="5" name="圖片 4">
            <a:extLst>
              <a:ext uri="{FF2B5EF4-FFF2-40B4-BE49-F238E27FC236}">
                <a16:creationId xmlns:a16="http://schemas.microsoft.com/office/drawing/2014/main" id="{47FEE32F-E9A3-45FA-B27D-6AA045355BFC}"/>
              </a:ext>
            </a:extLst>
          </p:cNvPr>
          <p:cNvPicPr>
            <a:picLocks noChangeAspect="1"/>
          </p:cNvPicPr>
          <p:nvPr/>
        </p:nvPicPr>
        <p:blipFill>
          <a:blip r:embed="rId2"/>
          <a:stretch>
            <a:fillRect/>
          </a:stretch>
        </p:blipFill>
        <p:spPr>
          <a:xfrm>
            <a:off x="1080387" y="1844824"/>
            <a:ext cx="10031225" cy="4401164"/>
          </a:xfrm>
          <a:prstGeom prst="rect">
            <a:avLst/>
          </a:prstGeom>
        </p:spPr>
      </p:pic>
      <p:pic>
        <p:nvPicPr>
          <p:cNvPr id="8" name="圖片 7">
            <a:extLst>
              <a:ext uri="{FF2B5EF4-FFF2-40B4-BE49-F238E27FC236}">
                <a16:creationId xmlns:a16="http://schemas.microsoft.com/office/drawing/2014/main" id="{89CF332F-954C-4155-874A-1BE25C794EF4}"/>
              </a:ext>
            </a:extLst>
          </p:cNvPr>
          <p:cNvPicPr>
            <a:picLocks noChangeAspect="1"/>
          </p:cNvPicPr>
          <p:nvPr/>
        </p:nvPicPr>
        <p:blipFill>
          <a:blip r:embed="rId3"/>
          <a:stretch>
            <a:fillRect/>
          </a:stretch>
        </p:blipFill>
        <p:spPr>
          <a:xfrm>
            <a:off x="1066098" y="1412776"/>
            <a:ext cx="10059804" cy="457264"/>
          </a:xfrm>
          <a:prstGeom prst="rect">
            <a:avLst/>
          </a:prstGeom>
        </p:spPr>
      </p:pic>
    </p:spTree>
    <p:extLst>
      <p:ext uri="{BB962C8B-B14F-4D97-AF65-F5344CB8AC3E}">
        <p14:creationId xmlns:p14="http://schemas.microsoft.com/office/powerpoint/2010/main" val="3912714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Summary</a:t>
            </a:r>
            <a:endParaRPr lang="en-AU" dirty="0"/>
          </a:p>
        </p:txBody>
      </p:sp>
      <p:sp>
        <p:nvSpPr>
          <p:cNvPr id="11" name="Content Placeholder 10"/>
          <p:cNvSpPr>
            <a:spLocks noGrp="1"/>
          </p:cNvSpPr>
          <p:nvPr>
            <p:ph sz="half" idx="2"/>
          </p:nvPr>
        </p:nvSpPr>
        <p:spPr/>
        <p:txBody>
          <a:bodyPr/>
          <a:lstStyle/>
          <a:p>
            <a:r>
              <a:rPr lang="en-AU" altLang="zh-TW" dirty="0"/>
              <a:t>Database access control</a:t>
            </a:r>
          </a:p>
          <a:p>
            <a:pPr lvl="1"/>
            <a:r>
              <a:rPr lang="en-AU" altLang="zh-TW" dirty="0"/>
              <a:t>SQL-based access definition</a:t>
            </a:r>
          </a:p>
          <a:p>
            <a:pPr lvl="1"/>
            <a:r>
              <a:rPr lang="en-AU" altLang="zh-TW" dirty="0"/>
              <a:t>Cascading authorizations</a:t>
            </a:r>
          </a:p>
          <a:p>
            <a:pPr lvl="1"/>
            <a:r>
              <a:rPr lang="en-AU" altLang="zh-TW" dirty="0"/>
              <a:t>Role-based access control</a:t>
            </a:r>
          </a:p>
          <a:p>
            <a:r>
              <a:rPr lang="en-AU" altLang="zh-TW" dirty="0"/>
              <a:t>Inference </a:t>
            </a:r>
          </a:p>
          <a:p>
            <a:r>
              <a:rPr lang="en-AU" altLang="zh-TW" dirty="0"/>
              <a:t>Database encryption</a:t>
            </a:r>
          </a:p>
          <a:p>
            <a:r>
              <a:rPr lang="en-AU" altLang="zh-TW" dirty="0"/>
              <a:t>Data </a:t>
            </a:r>
            <a:r>
              <a:rPr lang="en-AU" altLang="zh-TW" dirty="0" err="1"/>
              <a:t>center</a:t>
            </a:r>
            <a:r>
              <a:rPr lang="en-AU" altLang="zh-TW" dirty="0"/>
              <a:t> security</a:t>
            </a:r>
          </a:p>
          <a:p>
            <a:pPr lvl="1"/>
            <a:r>
              <a:rPr lang="en-AU" altLang="zh-TW" dirty="0"/>
              <a:t>Data </a:t>
            </a:r>
            <a:r>
              <a:rPr lang="en-AU" altLang="zh-TW" dirty="0" err="1"/>
              <a:t>center</a:t>
            </a:r>
            <a:r>
              <a:rPr lang="en-AU" altLang="zh-TW" dirty="0"/>
              <a:t> elements</a:t>
            </a:r>
          </a:p>
          <a:p>
            <a:pPr lvl="1"/>
            <a:r>
              <a:rPr lang="en-AU" altLang="zh-TW" dirty="0"/>
              <a:t>Data </a:t>
            </a:r>
            <a:r>
              <a:rPr lang="en-AU" altLang="zh-TW" dirty="0" err="1"/>
              <a:t>center</a:t>
            </a:r>
            <a:r>
              <a:rPr lang="en-AU" altLang="zh-TW" dirty="0"/>
              <a:t> security considerations</a:t>
            </a:r>
          </a:p>
          <a:p>
            <a:pPr lvl="1"/>
            <a:r>
              <a:rPr lang="en-AU" altLang="zh-TW" dirty="0"/>
              <a:t>TIA-492</a:t>
            </a:r>
          </a:p>
        </p:txBody>
      </p:sp>
      <p:sp>
        <p:nvSpPr>
          <p:cNvPr id="2" name="Content Placeholder 1"/>
          <p:cNvSpPr>
            <a:spLocks noGrp="1"/>
          </p:cNvSpPr>
          <p:nvPr>
            <p:ph sz="quarter" idx="13"/>
          </p:nvPr>
        </p:nvSpPr>
        <p:spPr/>
        <p:txBody>
          <a:bodyPr>
            <a:normAutofit lnSpcReduction="10000"/>
          </a:bodyPr>
          <a:lstStyle/>
          <a:p>
            <a:r>
              <a:rPr lang="en-US" altLang="zh-TW" dirty="0"/>
              <a:t>The need for database security</a:t>
            </a:r>
          </a:p>
          <a:p>
            <a:r>
              <a:rPr lang="en-US" altLang="zh-TW" dirty="0"/>
              <a:t>Database management systems</a:t>
            </a:r>
          </a:p>
          <a:p>
            <a:r>
              <a:rPr lang="en-US" altLang="zh-TW" dirty="0"/>
              <a:t>Relational databases</a:t>
            </a:r>
          </a:p>
          <a:p>
            <a:pPr lvl="1"/>
            <a:r>
              <a:rPr lang="en-US" altLang="zh-TW" dirty="0"/>
              <a:t>Elements of a relational database system</a:t>
            </a:r>
          </a:p>
          <a:p>
            <a:pPr lvl="1"/>
            <a:r>
              <a:rPr lang="en-US" altLang="zh-TW" dirty="0"/>
              <a:t>Structured Query Language</a:t>
            </a:r>
          </a:p>
          <a:p>
            <a:r>
              <a:rPr lang="en-US" altLang="zh-TW" dirty="0"/>
              <a:t>SQL injection attacks</a:t>
            </a:r>
          </a:p>
          <a:p>
            <a:pPr lvl="1"/>
            <a:r>
              <a:rPr lang="en-US" altLang="zh-TW" dirty="0"/>
              <a:t>A typical </a:t>
            </a:r>
            <a:r>
              <a:rPr lang="en-US" altLang="zh-TW" dirty="0" err="1"/>
              <a:t>SQLi</a:t>
            </a:r>
            <a:r>
              <a:rPr lang="en-US" altLang="zh-TW" dirty="0"/>
              <a:t> attack</a:t>
            </a:r>
          </a:p>
          <a:p>
            <a:pPr lvl="1"/>
            <a:r>
              <a:rPr lang="en-US" altLang="zh-TW" dirty="0"/>
              <a:t>The injection technique</a:t>
            </a:r>
          </a:p>
          <a:p>
            <a:pPr lvl="1"/>
            <a:r>
              <a:rPr lang="en-US" altLang="zh-TW" dirty="0" err="1"/>
              <a:t>SQLi</a:t>
            </a:r>
            <a:r>
              <a:rPr lang="en-US" altLang="zh-TW" dirty="0"/>
              <a:t> attack avenues and types</a:t>
            </a:r>
          </a:p>
          <a:p>
            <a:pPr lvl="1"/>
            <a:r>
              <a:rPr lang="en-US" altLang="zh-TW" dirty="0" err="1"/>
              <a:t>SQLi</a:t>
            </a:r>
            <a:r>
              <a:rPr lang="en-US" altLang="zh-TW" dirty="0"/>
              <a:t> countermeasures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056C517-5125-4258-A676-A49A6990D823}"/>
              </a:ext>
            </a:extLst>
          </p:cNvPr>
          <p:cNvSpPr>
            <a:spLocks noGrp="1"/>
          </p:cNvSpPr>
          <p:nvPr>
            <p:ph type="sldNum" sz="quarter" idx="12"/>
          </p:nvPr>
        </p:nvSpPr>
        <p:spPr/>
        <p:txBody>
          <a:bodyPr/>
          <a:lstStyle/>
          <a:p>
            <a:fld id="{06AFB70A-E524-49E4-8F5C-48BFBE4381EC}" type="slidenum">
              <a:rPr lang="en-US" altLang="zh-TW" smtClean="0"/>
              <a:pPr/>
              <a:t>8</a:t>
            </a:fld>
            <a:endParaRPr lang="en-US" altLang="zh-TW"/>
          </a:p>
        </p:txBody>
      </p:sp>
      <p:grpSp>
        <p:nvGrpSpPr>
          <p:cNvPr id="12" name="群組 11">
            <a:extLst>
              <a:ext uri="{FF2B5EF4-FFF2-40B4-BE49-F238E27FC236}">
                <a16:creationId xmlns:a16="http://schemas.microsoft.com/office/drawing/2014/main" id="{A5975655-569A-427F-9522-AEC5458B55B4}"/>
              </a:ext>
            </a:extLst>
          </p:cNvPr>
          <p:cNvGrpSpPr/>
          <p:nvPr/>
        </p:nvGrpSpPr>
        <p:grpSpPr>
          <a:xfrm>
            <a:off x="407368" y="928338"/>
            <a:ext cx="10723298" cy="5001323"/>
            <a:chOff x="407368" y="928338"/>
            <a:chExt cx="10723298" cy="5001323"/>
          </a:xfrm>
        </p:grpSpPr>
        <p:pic>
          <p:nvPicPr>
            <p:cNvPr id="6" name="圖片 5">
              <a:extLst>
                <a:ext uri="{FF2B5EF4-FFF2-40B4-BE49-F238E27FC236}">
                  <a16:creationId xmlns:a16="http://schemas.microsoft.com/office/drawing/2014/main" id="{6A3F3EBC-D0A1-43BA-81E2-5340728EBADB}"/>
                </a:ext>
              </a:extLst>
            </p:cNvPr>
            <p:cNvPicPr>
              <a:picLocks noChangeAspect="1"/>
            </p:cNvPicPr>
            <p:nvPr/>
          </p:nvPicPr>
          <p:blipFill>
            <a:blip r:embed="rId3"/>
            <a:stretch>
              <a:fillRect/>
            </a:stretch>
          </p:blipFill>
          <p:spPr>
            <a:xfrm>
              <a:off x="1061335" y="928338"/>
              <a:ext cx="10069330" cy="5001323"/>
            </a:xfrm>
            <a:prstGeom prst="rect">
              <a:avLst/>
            </a:prstGeom>
          </p:spPr>
        </p:pic>
        <p:sp>
          <p:nvSpPr>
            <p:cNvPr id="7" name="文字方塊 6">
              <a:extLst>
                <a:ext uri="{FF2B5EF4-FFF2-40B4-BE49-F238E27FC236}">
                  <a16:creationId xmlns:a16="http://schemas.microsoft.com/office/drawing/2014/main" id="{70819434-E964-4C3A-B571-4FA570FED8CE}"/>
                </a:ext>
              </a:extLst>
            </p:cNvPr>
            <p:cNvSpPr txBox="1"/>
            <p:nvPr/>
          </p:nvSpPr>
          <p:spPr>
            <a:xfrm>
              <a:off x="407368" y="1268760"/>
              <a:ext cx="877163" cy="369332"/>
            </a:xfrm>
            <a:prstGeom prst="rect">
              <a:avLst/>
            </a:prstGeom>
            <a:noFill/>
          </p:spPr>
          <p:txBody>
            <a:bodyPr wrap="none" rtlCol="0">
              <a:spAutoFit/>
            </a:bodyPr>
            <a:lstStyle/>
            <a:p>
              <a:r>
                <a:rPr lang="zh-TW" altLang="en-US" dirty="0">
                  <a:solidFill>
                    <a:srgbClr val="FF0000"/>
                  </a:solidFill>
                </a:rPr>
                <a:t>被洗劫</a:t>
              </a:r>
            </a:p>
          </p:txBody>
        </p:sp>
        <p:sp>
          <p:nvSpPr>
            <p:cNvPr id="9" name="文字方塊 8">
              <a:extLst>
                <a:ext uri="{FF2B5EF4-FFF2-40B4-BE49-F238E27FC236}">
                  <a16:creationId xmlns:a16="http://schemas.microsoft.com/office/drawing/2014/main" id="{7EFDEA32-F804-475F-9551-61B31327D08C}"/>
                </a:ext>
              </a:extLst>
            </p:cNvPr>
            <p:cNvSpPr txBox="1"/>
            <p:nvPr/>
          </p:nvSpPr>
          <p:spPr>
            <a:xfrm>
              <a:off x="7608168" y="1359094"/>
              <a:ext cx="1152128" cy="369332"/>
            </a:xfrm>
            <a:prstGeom prst="rect">
              <a:avLst/>
            </a:prstGeom>
            <a:noFill/>
          </p:spPr>
          <p:txBody>
            <a:bodyPr wrap="square">
              <a:spAutoFit/>
            </a:bodyPr>
            <a:lstStyle/>
            <a:p>
              <a:r>
                <a:rPr lang="zh-TW" altLang="en-US" dirty="0">
                  <a:solidFill>
                    <a:srgbClr val="FF0000"/>
                  </a:solidFill>
                </a:rPr>
                <a:t>勒索贖金</a:t>
              </a:r>
            </a:p>
          </p:txBody>
        </p:sp>
        <p:sp>
          <p:nvSpPr>
            <p:cNvPr id="10" name="文字方塊 9">
              <a:extLst>
                <a:ext uri="{FF2B5EF4-FFF2-40B4-BE49-F238E27FC236}">
                  <a16:creationId xmlns:a16="http://schemas.microsoft.com/office/drawing/2014/main" id="{CD2704E1-E760-4E35-81A4-AE339E2BC691}"/>
                </a:ext>
              </a:extLst>
            </p:cNvPr>
            <p:cNvSpPr txBox="1"/>
            <p:nvPr/>
          </p:nvSpPr>
          <p:spPr>
            <a:xfrm>
              <a:off x="3935760" y="2717178"/>
              <a:ext cx="7194905" cy="369332"/>
            </a:xfrm>
            <a:prstGeom prst="rect">
              <a:avLst/>
            </a:prstGeom>
            <a:noFill/>
          </p:spPr>
          <p:txBody>
            <a:bodyPr wrap="square" rtlCol="0">
              <a:spAutoFit/>
            </a:bodyPr>
            <a:lstStyle/>
            <a:p>
              <a:r>
                <a:rPr lang="zh-TW" altLang="en-US" dirty="0"/>
                <a:t>網站開發者都愛 </a:t>
              </a:r>
              <a:r>
                <a:rPr lang="en-US" altLang="zh-TW" dirty="0"/>
                <a:t>MongoDB</a:t>
              </a:r>
              <a:r>
                <a:rPr lang="zh-TW" altLang="en-US" dirty="0"/>
                <a:t>，但是很少有人幫管理員帳號設定密碼！</a:t>
              </a:r>
            </a:p>
          </p:txBody>
        </p:sp>
        <p:sp>
          <p:nvSpPr>
            <p:cNvPr id="11" name="文字方塊 10">
              <a:extLst>
                <a:ext uri="{FF2B5EF4-FFF2-40B4-BE49-F238E27FC236}">
                  <a16:creationId xmlns:a16="http://schemas.microsoft.com/office/drawing/2014/main" id="{4E3BF5EB-779C-46C9-AE45-6899065A7852}"/>
                </a:ext>
              </a:extLst>
            </p:cNvPr>
            <p:cNvSpPr txBox="1"/>
            <p:nvPr/>
          </p:nvSpPr>
          <p:spPr>
            <a:xfrm>
              <a:off x="3935760" y="3187800"/>
              <a:ext cx="7194906" cy="369332"/>
            </a:xfrm>
            <a:prstGeom prst="rect">
              <a:avLst/>
            </a:prstGeom>
            <a:noFill/>
          </p:spPr>
          <p:txBody>
            <a:bodyPr wrap="square" rtlCol="0">
              <a:spAutoFit/>
            </a:bodyPr>
            <a:lstStyle/>
            <a:p>
              <a:r>
                <a:rPr lang="en-US" altLang="zh-TW" dirty="0"/>
                <a:t>Microsoft SQL Server </a:t>
              </a:r>
              <a:r>
                <a:rPr lang="zh-TW" altLang="en-US" dirty="0"/>
                <a:t>的管理員帳號是 </a:t>
              </a:r>
              <a:r>
                <a:rPr lang="en-US" altLang="zh-TW" dirty="0" err="1">
                  <a:latin typeface="Consolas" panose="020B0609020204030204" pitchFamily="49" charset="0"/>
                </a:rPr>
                <a:t>sa</a:t>
              </a:r>
              <a:r>
                <a:rPr lang="zh-TW" altLang="en-US" dirty="0"/>
                <a:t>，密碼</a:t>
              </a:r>
              <a:r>
                <a:rPr lang="en-US" altLang="zh-TW" dirty="0"/>
                <a:t>………..</a:t>
              </a:r>
              <a:r>
                <a:rPr lang="zh-TW" altLang="en-US" dirty="0"/>
                <a:t>通常是空白！</a:t>
              </a:r>
            </a:p>
          </p:txBody>
        </p:sp>
      </p:grpSp>
      <p:sp>
        <p:nvSpPr>
          <p:cNvPr id="14" name="文字方塊 13">
            <a:extLst>
              <a:ext uri="{FF2B5EF4-FFF2-40B4-BE49-F238E27FC236}">
                <a16:creationId xmlns:a16="http://schemas.microsoft.com/office/drawing/2014/main" id="{C76F4F8C-1A51-4CA6-8073-20188858CC3E}"/>
              </a:ext>
            </a:extLst>
          </p:cNvPr>
          <p:cNvSpPr txBox="1"/>
          <p:nvPr/>
        </p:nvSpPr>
        <p:spPr>
          <a:xfrm>
            <a:off x="1061335" y="495386"/>
            <a:ext cx="9886474" cy="369332"/>
          </a:xfrm>
          <a:prstGeom prst="rect">
            <a:avLst/>
          </a:prstGeom>
          <a:noFill/>
        </p:spPr>
        <p:txBody>
          <a:bodyPr wrap="square">
            <a:spAutoFit/>
          </a:bodyPr>
          <a:lstStyle/>
          <a:p>
            <a:r>
              <a:rPr lang="en-US" altLang="zh-TW" dirty="0"/>
              <a:t>https://www.welivesecurity.com/2020/07/02/thousands-mongodb-databases-ransacked-held-ransom/</a:t>
            </a:r>
            <a:endParaRPr lang="zh-TW" altLang="en-US" dirty="0"/>
          </a:p>
        </p:txBody>
      </p:sp>
    </p:spTree>
    <p:extLst>
      <p:ext uri="{BB962C8B-B14F-4D97-AF65-F5344CB8AC3E}">
        <p14:creationId xmlns:p14="http://schemas.microsoft.com/office/powerpoint/2010/main" val="226814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961C88D-5B0A-47FB-809F-CA7DF2241AB9}"/>
              </a:ext>
            </a:extLst>
          </p:cNvPr>
          <p:cNvSpPr>
            <a:spLocks noGrp="1"/>
          </p:cNvSpPr>
          <p:nvPr>
            <p:ph type="title"/>
          </p:nvPr>
        </p:nvSpPr>
        <p:spPr/>
        <p:txBody>
          <a:bodyPr/>
          <a:lstStyle/>
          <a:p>
            <a:r>
              <a:rPr lang="en-US" altLang="zh-TW" dirty="0"/>
              <a:t>Database Management Systems</a:t>
            </a:r>
            <a:endParaRPr lang="zh-TW" altLang="en-US" dirty="0"/>
          </a:p>
        </p:txBody>
      </p:sp>
      <p:sp>
        <p:nvSpPr>
          <p:cNvPr id="6" name="文字版面配置區 5">
            <a:extLst>
              <a:ext uri="{FF2B5EF4-FFF2-40B4-BE49-F238E27FC236}">
                <a16:creationId xmlns:a16="http://schemas.microsoft.com/office/drawing/2014/main" id="{EAEE0ECF-3F57-4CAE-BC3C-DE9FDE7F7271}"/>
              </a:ext>
            </a:extLst>
          </p:cNvPr>
          <p:cNvSpPr>
            <a:spLocks noGrp="1"/>
          </p:cNvSpPr>
          <p:nvPr>
            <p:ph type="body" idx="1"/>
          </p:nvPr>
        </p:nvSpPr>
        <p:spPr/>
        <p:txBody>
          <a:bodyPr/>
          <a:lstStyle/>
          <a:p>
            <a:r>
              <a:rPr lang="zh-TW" altLang="en-US" dirty="0"/>
              <a:t>資料庫管理系統簡介</a:t>
            </a:r>
          </a:p>
        </p:txBody>
      </p:sp>
      <p:sp>
        <p:nvSpPr>
          <p:cNvPr id="4" name="投影片編號版面配置區 3">
            <a:extLst>
              <a:ext uri="{FF2B5EF4-FFF2-40B4-BE49-F238E27FC236}">
                <a16:creationId xmlns:a16="http://schemas.microsoft.com/office/drawing/2014/main" id="{BD2BC8C4-035C-4F76-A2D8-26074E80A4AB}"/>
              </a:ext>
            </a:extLst>
          </p:cNvPr>
          <p:cNvSpPr>
            <a:spLocks noGrp="1"/>
          </p:cNvSpPr>
          <p:nvPr>
            <p:ph type="sldNum" sz="quarter" idx="12"/>
          </p:nvPr>
        </p:nvSpPr>
        <p:spPr/>
        <p:txBody>
          <a:bodyPr/>
          <a:lstStyle/>
          <a:p>
            <a:fld id="{06AFB70A-E524-49E4-8F5C-48BFBE4381EC}" type="slidenum">
              <a:rPr lang="en-US" altLang="zh-TW" smtClean="0"/>
              <a:pPr/>
              <a:t>9</a:t>
            </a:fld>
            <a:endParaRPr lang="en-US" altLang="zh-TW"/>
          </a:p>
        </p:txBody>
      </p:sp>
    </p:spTree>
    <p:extLst>
      <p:ext uri="{BB962C8B-B14F-4D97-AF65-F5344CB8AC3E}">
        <p14:creationId xmlns:p14="http://schemas.microsoft.com/office/powerpoint/2010/main" val="102300967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要素</Template>
  <TotalTime>16223</TotalTime>
  <Words>3112</Words>
  <Application>Microsoft Office PowerPoint</Application>
  <PresentationFormat>寬螢幕</PresentationFormat>
  <Paragraphs>406</Paragraphs>
  <Slides>72</Slides>
  <Notes>4</Notes>
  <HiddenSlides>0</HiddenSlides>
  <MMClips>0</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72</vt:i4>
      </vt:variant>
    </vt:vector>
  </HeadingPairs>
  <TitlesOfParts>
    <vt:vector size="82" baseType="lpstr">
      <vt:lpstr>Arial</vt:lpstr>
      <vt:lpstr>Calibri</vt:lpstr>
      <vt:lpstr>Calibri Light</vt:lpstr>
      <vt:lpstr>Consolas</vt:lpstr>
      <vt:lpstr>Times New Roman</vt:lpstr>
      <vt:lpstr>Wingdings 2</vt:lpstr>
      <vt:lpstr>HDOfficeLightV0</vt:lpstr>
      <vt:lpstr>1_HDOfficeLightV0</vt:lpstr>
      <vt:lpstr>2_HDOfficeLightV0</vt:lpstr>
      <vt:lpstr>3_HDOfficeLightV0</vt:lpstr>
      <vt:lpstr>資訊安全 Chapter 5 Database &amp; Data Center Security 資料庫與資料中心安全</vt:lpstr>
      <vt:lpstr>Outline 大綱</vt:lpstr>
      <vt:lpstr>Learning Objectives 學習目標</vt:lpstr>
      <vt:lpstr>The Need For Database Security</vt:lpstr>
      <vt:lpstr>The Need For Database Security</vt:lpstr>
      <vt:lpstr>Reasons database security has not kept pace with the increased reliance on databases</vt:lpstr>
      <vt:lpstr>Reasons database security has not kept pace with the increased reliance on databases</vt:lpstr>
      <vt:lpstr>PowerPoint 簡報</vt:lpstr>
      <vt:lpstr>Database Management Systems</vt:lpstr>
      <vt:lpstr>Database 資料庫</vt:lpstr>
      <vt:lpstr>Database Management System  (DBMS)</vt:lpstr>
      <vt:lpstr>Figure 5.1 DBMS Architecture </vt:lpstr>
      <vt:lpstr>Relational Databases 關聯式資料庫</vt:lpstr>
      <vt:lpstr>Figure 5.2 Example Relational Database Model </vt:lpstr>
      <vt:lpstr>E.F. Codd and Relational Algebra 關聯式代數</vt:lpstr>
      <vt:lpstr>Elements of a Relational Database System</vt:lpstr>
      <vt:lpstr>Figure 5.3 Abstract Model of a Relational Database</vt:lpstr>
      <vt:lpstr>Elements of a Relational Database System</vt:lpstr>
      <vt:lpstr>Figure 5.4 Relational Database Example</vt:lpstr>
      <vt:lpstr>Figure 5.4 Relational Database Example</vt:lpstr>
      <vt:lpstr>Structured Query Language (SQL)</vt:lpstr>
      <vt:lpstr>DDL: Create Table </vt:lpstr>
      <vt:lpstr>DDL: Create View</vt:lpstr>
      <vt:lpstr>PowerPoint 簡報</vt:lpstr>
      <vt:lpstr>SQL Injection (SQLi) Attack</vt:lpstr>
      <vt:lpstr>SQL Injection (SQLi) Attack</vt:lpstr>
      <vt:lpstr>PowerPoint 簡報</vt:lpstr>
      <vt:lpstr>PowerPoint 簡報</vt:lpstr>
      <vt:lpstr>PowerPoint 簡報</vt:lpstr>
      <vt:lpstr>A Typical SQL Injection Attack </vt:lpstr>
      <vt:lpstr>The Injection Technique</vt:lpstr>
      <vt:lpstr>The Injection Technique</vt:lpstr>
      <vt:lpstr>SQLi Attack Avenues 途徑</vt:lpstr>
      <vt:lpstr>SQLi Attack Avenues 途徑</vt:lpstr>
      <vt:lpstr>SQLi Attack Avenues 途徑</vt:lpstr>
      <vt:lpstr>Inband Attacks</vt:lpstr>
      <vt:lpstr>Inferential Attack</vt:lpstr>
      <vt:lpstr>好用的除錯畫面，透露太多細節！</vt:lpstr>
      <vt:lpstr>官僚、無用但是卻安全的報錯畫面：</vt:lpstr>
      <vt:lpstr>Out-of-Band Attack</vt:lpstr>
      <vt:lpstr>SQLi Countermeasures 對策</vt:lpstr>
      <vt:lpstr>Parameterized Query Insertion</vt:lpstr>
      <vt:lpstr>PowerPoint 簡報</vt:lpstr>
      <vt:lpstr>Database Access Control</vt:lpstr>
      <vt:lpstr>Database Access Control</vt:lpstr>
      <vt:lpstr>SQL Access Controls</vt:lpstr>
      <vt:lpstr>Cascading Authorizations Figure 5.6 Bob Revokes Privilege from David</vt:lpstr>
      <vt:lpstr>Role-Based Access Control(RBAC)</vt:lpstr>
      <vt:lpstr>Table 5.2 Fixed Roles in Microsoft SQL Server</vt:lpstr>
      <vt:lpstr>Table 5.2 Fixed Roles in Microsoft SQL Server</vt:lpstr>
      <vt:lpstr>Inference 推理</vt:lpstr>
      <vt:lpstr>Inference 推理</vt:lpstr>
      <vt:lpstr>Figure 5.7 Indirect Information Access via Inference Channel</vt:lpstr>
      <vt:lpstr>Inference 推理</vt:lpstr>
      <vt:lpstr>Figure 5.8 Inference Example</vt:lpstr>
      <vt:lpstr>Inference Detection Two approaches</vt:lpstr>
      <vt:lpstr>Database Encryption 資料庫加密</vt:lpstr>
      <vt:lpstr>Database Encryption 資料庫加密</vt:lpstr>
      <vt:lpstr>Database Encryption 資料庫加密</vt:lpstr>
      <vt:lpstr>Figure 5.9 A Database Encryption Scheme</vt:lpstr>
      <vt:lpstr>Figure 5.10 Encryption Scheme for Database of Figure 5.3</vt:lpstr>
      <vt:lpstr>Table 5.3 Encrypted Database Example</vt:lpstr>
      <vt:lpstr> Data Center Security </vt:lpstr>
      <vt:lpstr>給人參觀的 Data Center</vt:lpstr>
      <vt:lpstr>不給人參觀的 Data Center</vt:lpstr>
      <vt:lpstr>Figure 5.11 Key Data Center Elements</vt:lpstr>
      <vt:lpstr>Figure 5.12 Data Center Security Model</vt:lpstr>
      <vt:lpstr>TIA-492</vt:lpstr>
      <vt:lpstr>Figure 5.13 TIA-942 Compliant Data Center Showing Key Functional Areas</vt:lpstr>
      <vt:lpstr>Table 5.4 Data Center Tiers Defined in TIA-942</vt:lpstr>
      <vt:lpstr>Table 5.4 Data Center Tiers Defined in TIA-942</vt:lpstr>
      <vt:lpstr>Summary</vt:lpstr>
    </vt:vector>
  </TitlesOfParts>
  <Company>MNET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資料處理 第一章 認識電腦</dc:title>
  <dc:creator>JOSEPH</dc:creator>
  <cp:lastModifiedBy>YAO-WEN DENG</cp:lastModifiedBy>
  <cp:revision>1487</cp:revision>
  <dcterms:created xsi:type="dcterms:W3CDTF">2002-09-16T19:57:13Z</dcterms:created>
  <dcterms:modified xsi:type="dcterms:W3CDTF">2020-11-05T21:19:49Z</dcterms:modified>
</cp:coreProperties>
</file>